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35" r:id="rId1"/>
  </p:sldMasterIdLst>
  <p:handoutMasterIdLst>
    <p:handoutMasterId r:id="rId31"/>
  </p:handoutMasterIdLst>
  <p:sldIdLst>
    <p:sldId id="273" r:id="rId2"/>
    <p:sldId id="288" r:id="rId3"/>
    <p:sldId id="268" r:id="rId4"/>
    <p:sldId id="269" r:id="rId5"/>
    <p:sldId id="276" r:id="rId6"/>
    <p:sldId id="287" r:id="rId7"/>
    <p:sldId id="270" r:id="rId8"/>
    <p:sldId id="275" r:id="rId9"/>
    <p:sldId id="301" r:id="rId10"/>
    <p:sldId id="302" r:id="rId11"/>
    <p:sldId id="283" r:id="rId12"/>
    <p:sldId id="299" r:id="rId13"/>
    <p:sldId id="295" r:id="rId14"/>
    <p:sldId id="308" r:id="rId15"/>
    <p:sldId id="313" r:id="rId16"/>
    <p:sldId id="279" r:id="rId17"/>
    <p:sldId id="316" r:id="rId18"/>
    <p:sldId id="315" r:id="rId19"/>
    <p:sldId id="277" r:id="rId20"/>
    <p:sldId id="311" r:id="rId21"/>
    <p:sldId id="310" r:id="rId22"/>
    <p:sldId id="303" r:id="rId23"/>
    <p:sldId id="286" r:id="rId24"/>
    <p:sldId id="297" r:id="rId25"/>
    <p:sldId id="298" r:id="rId26"/>
    <p:sldId id="281" r:id="rId27"/>
    <p:sldId id="282" r:id="rId28"/>
    <p:sldId id="304" r:id="rId29"/>
    <p:sldId id="305" r:id="rId30"/>
  </p:sldIdLst>
  <p:sldSz cx="9144000" cy="6858000" type="screen4x3"/>
  <p:notesSz cx="6797675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008000"/>
    <a:srgbClr val="00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3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A3737-75EE-4409-8FB3-4F1DF00E904A}" type="datetimeFigureOut">
              <a:rPr lang="en-GB" smtClean="0"/>
              <a:t>30/12/2015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3106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3106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FFEEE-CCC6-4F3F-AA0A-9B61364DA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587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06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71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3996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57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6490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540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89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5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73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8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6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9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246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0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13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0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6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jpe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4.wmf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jpg"/><Relationship Id="rId5" Type="http://schemas.openxmlformats.org/officeDocument/2006/relationships/image" Target="../media/image53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5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4.jpeg"/><Relationship Id="rId17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11" Type="http://schemas.openxmlformats.org/officeDocument/2006/relationships/image" Target="../media/image25.wmf"/><Relationship Id="rId5" Type="http://schemas.openxmlformats.org/officeDocument/2006/relationships/image" Target="../media/image29.jpeg"/><Relationship Id="rId15" Type="http://schemas.openxmlformats.org/officeDocument/2006/relationships/oleObject" Target="../embeddings/oleObject2.bin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8.jpeg"/><Relationship Id="rId9" Type="http://schemas.openxmlformats.org/officeDocument/2006/relationships/image" Target="../media/image33.wmf"/><Relationship Id="rId14" Type="http://schemas.openxmlformats.org/officeDocument/2006/relationships/image" Target="../media/image3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5585" y="1485900"/>
            <a:ext cx="6401729" cy="2031534"/>
          </a:xfrm>
        </p:spPr>
        <p:txBody>
          <a:bodyPr/>
          <a:lstStyle/>
          <a:p>
            <a:r>
              <a:rPr lang="en-GB" sz="36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SEPARATION OF ANODIC AND CATHODIC DEFECTS ON ORGANIC </a:t>
            </a:r>
            <a:r>
              <a:rPr lang="en-GB" sz="3600" b="1" dirty="0" smtClean="0">
                <a:solidFill>
                  <a:schemeClr val="accent2">
                    <a:lumMod val="75000"/>
                  </a:schemeClr>
                </a:solidFill>
              </a:rPr>
              <a:t>COATINGS</a:t>
            </a:r>
            <a:endParaRPr lang="en-GB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461" y="3669835"/>
            <a:ext cx="6230904" cy="457666"/>
          </a:xfrm>
        </p:spPr>
        <p:txBody>
          <a:bodyPr>
            <a:normAutofit/>
          </a:bodyPr>
          <a:lstStyle/>
          <a:p>
            <a:r>
              <a:rPr lang="pt-PT" sz="2000" u="sng" dirty="0">
                <a:solidFill>
                  <a:srgbClr val="CC6600"/>
                </a:solidFill>
              </a:rPr>
              <a:t>A.C. </a:t>
            </a:r>
            <a:r>
              <a:rPr lang="pt-PT" sz="2000" u="sng" dirty="0" smtClean="0">
                <a:solidFill>
                  <a:srgbClr val="CC6600"/>
                </a:solidFill>
              </a:rPr>
              <a:t>Bastos</a:t>
            </a:r>
            <a:r>
              <a:rPr lang="pt-PT" sz="2000" dirty="0" smtClean="0">
                <a:solidFill>
                  <a:srgbClr val="CC6600"/>
                </a:solidFill>
              </a:rPr>
              <a:t>, </a:t>
            </a:r>
            <a:r>
              <a:rPr lang="pt-PT" sz="2000" dirty="0">
                <a:solidFill>
                  <a:srgbClr val="CC6600"/>
                </a:solidFill>
              </a:rPr>
              <a:t>M.C. </a:t>
            </a:r>
            <a:r>
              <a:rPr lang="pt-PT" sz="2000" dirty="0" smtClean="0">
                <a:solidFill>
                  <a:srgbClr val="CC6600"/>
                </a:solidFill>
              </a:rPr>
              <a:t>Quevedo, </a:t>
            </a:r>
            <a:r>
              <a:rPr lang="pt-PT" sz="2000" dirty="0">
                <a:solidFill>
                  <a:srgbClr val="CC6600"/>
                </a:solidFill>
              </a:rPr>
              <a:t>M.G.S. </a:t>
            </a:r>
            <a:r>
              <a:rPr lang="pt-PT" sz="2000" dirty="0" smtClean="0">
                <a:solidFill>
                  <a:srgbClr val="CC6600"/>
                </a:solidFill>
              </a:rPr>
              <a:t>Ferreira</a:t>
            </a:r>
            <a:endParaRPr lang="en-GB" sz="2000" dirty="0" smtClean="0">
              <a:solidFill>
                <a:srgbClr val="CC6600"/>
              </a:solidFill>
            </a:endParaRPr>
          </a:p>
        </p:txBody>
      </p:sp>
      <p:pic>
        <p:nvPicPr>
          <p:cNvPr id="1028" name="Picture 4" descr="H:\A\TRABALHO\COMUNICACOES\MATERIAL BASE\LOGOTIPOS\Vectorial ciceco-new c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5127"/>
            <a:ext cx="6696000" cy="75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0029" y="562570"/>
            <a:ext cx="22239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AETOC2015</a:t>
            </a:r>
          </a:p>
          <a:p>
            <a:r>
              <a:rPr lang="en-GB" dirty="0" smtClean="0"/>
              <a:t>La Rochelle, France</a:t>
            </a:r>
          </a:p>
          <a:p>
            <a:r>
              <a:rPr lang="en-GB" dirty="0" smtClean="0"/>
              <a:t>22-25 Abril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84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0488" y="31669"/>
            <a:ext cx="22429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Pure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”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Fe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233698" y="1031942"/>
            <a:ext cx="3426679" cy="5781777"/>
            <a:chOff x="5233698" y="1031942"/>
            <a:chExt cx="3426679" cy="5781777"/>
          </a:xfrm>
        </p:grpSpPr>
        <p:pic>
          <p:nvPicPr>
            <p:cNvPr id="14" name="Picture 13" descr="F:\A\TRABALHO\VARIOS\2013_Mina\Mina_SVET\236_for Mina_Fe-Fe_two small wires_50mMNaCl\after scan 3585_32_removing corr products_5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009" y="5553719"/>
              <a:ext cx="1673035" cy="12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F:\A\TRABALHO\VARIOS\2013_Mina\Mina_SVET\236_for Mina_Fe-Fe_two small wires_50mMNaCl\after scan 3585_32_flushing solution_5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009" y="4268437"/>
              <a:ext cx="1673035" cy="126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roup 7"/>
            <p:cNvGrpSpPr/>
            <p:nvPr/>
          </p:nvGrpSpPr>
          <p:grpSpPr>
            <a:xfrm>
              <a:off x="6984675" y="1035842"/>
              <a:ext cx="1675702" cy="1260000"/>
              <a:chOff x="7215673" y="1058992"/>
              <a:chExt cx="1675702" cy="1260000"/>
            </a:xfrm>
          </p:grpSpPr>
          <p:pic>
            <p:nvPicPr>
              <p:cNvPr id="13" name="Picture 12" descr="F:\A\TRABALHO\VARIOS\2013_Mina\Mina_SVET\236_for Mina_Fe-Fe_two small wires_50mMNaCl\before immersion_5x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5673" y="1058992"/>
                <a:ext cx="1675702" cy="126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7363258" y="1891099"/>
                <a:ext cx="9380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250 </a:t>
                </a:r>
                <a:r>
                  <a:rPr lang="el-GR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GB" dirty="0" smtClean="0">
                    <a:solidFill>
                      <a:schemeClr val="bg1"/>
                    </a:solidFill>
                  </a:rPr>
                  <a:t>m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7685593" y="1892276"/>
                <a:ext cx="25200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5272616" y="1031942"/>
              <a:ext cx="1621782" cy="1260000"/>
              <a:chOff x="5272616" y="1031942"/>
              <a:chExt cx="1621782" cy="12600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22736" t="6577" r="22185" b="7208"/>
              <a:stretch/>
            </p:blipFill>
            <p:spPr bwMode="auto">
              <a:xfrm>
                <a:off x="5272616" y="1031942"/>
                <a:ext cx="1621782" cy="126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5321461" y="1033867"/>
                <a:ext cx="6190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Min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233698" y="5343230"/>
              <a:ext cx="1656996" cy="1260000"/>
              <a:chOff x="5233698" y="5343230"/>
              <a:chExt cx="1656996" cy="12600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22734" t="6756" r="22498" b="7110"/>
              <a:stretch/>
            </p:blipFill>
            <p:spPr bwMode="auto">
              <a:xfrm>
                <a:off x="5276320" y="5343230"/>
                <a:ext cx="1614374" cy="126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5233698" y="5382024"/>
                <a:ext cx="625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12h</a:t>
                </a:r>
                <a:endParaRPr lang="en-GB" dirty="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275325" y="3906134"/>
              <a:ext cx="1616365" cy="1260000"/>
              <a:chOff x="5275325" y="3906134"/>
              <a:chExt cx="1616365" cy="12600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7"/>
              <a:srcRect l="22511" t="6967" r="22425" b="6539"/>
              <a:stretch/>
            </p:blipFill>
            <p:spPr bwMode="auto">
              <a:xfrm>
                <a:off x="5275325" y="3906134"/>
                <a:ext cx="1616365" cy="126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5303243" y="3931463"/>
                <a:ext cx="6190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6h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276128" y="2469038"/>
              <a:ext cx="1614758" cy="1260000"/>
              <a:chOff x="5276128" y="2469038"/>
              <a:chExt cx="1614758" cy="12600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8"/>
              <a:srcRect l="22784" t="6591" r="22133" b="6799"/>
              <a:stretch/>
            </p:blipFill>
            <p:spPr bwMode="auto">
              <a:xfrm>
                <a:off x="5276128" y="2469038"/>
                <a:ext cx="1614758" cy="126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5300236" y="2528930"/>
                <a:ext cx="6190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1h</a:t>
                </a: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44" y="2323318"/>
            <a:ext cx="2116258" cy="157599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126621" y="3928293"/>
            <a:ext cx="1674444" cy="2674937"/>
            <a:chOff x="2126621" y="3928293"/>
            <a:chExt cx="1674444" cy="2674937"/>
          </a:xfrm>
        </p:grpSpPr>
        <p:pic>
          <p:nvPicPr>
            <p:cNvPr id="7175" name="Picture 6" descr="F:\A\TRABALHO\VARIOS\2013_Mina\Mina_SVET\237_for Mina_Fe_epoxy_two deffects\after scan 3587_55_5x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106" y="5343230"/>
              <a:ext cx="1671474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7" descr="F:\A\TRABALHO\VARIOS\2013_Mina\Mina_SVET\237_for Mina_Fe_epoxy_two deffects\after scan 3587_55_1x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621" y="3928293"/>
              <a:ext cx="1674444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358820" y="1031942"/>
            <a:ext cx="3445208" cy="5571288"/>
            <a:chOff x="358820" y="1031942"/>
            <a:chExt cx="3445208" cy="5571288"/>
          </a:xfrm>
        </p:grpSpPr>
        <p:grpSp>
          <p:nvGrpSpPr>
            <p:cNvPr id="23" name="Group 22"/>
            <p:cNvGrpSpPr/>
            <p:nvPr/>
          </p:nvGrpSpPr>
          <p:grpSpPr>
            <a:xfrm>
              <a:off x="367592" y="1031942"/>
              <a:ext cx="1645182" cy="1287050"/>
              <a:chOff x="367592" y="1031942"/>
              <a:chExt cx="1645182" cy="1287050"/>
            </a:xfrm>
          </p:grpSpPr>
          <p:pic>
            <p:nvPicPr>
              <p:cNvPr id="7170" name="Picture 1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49" t="7137" r="22372" b="7579"/>
              <a:stretch/>
            </p:blipFill>
            <p:spPr bwMode="auto">
              <a:xfrm>
                <a:off x="367592" y="1058992"/>
                <a:ext cx="1645182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46583" y="1031942"/>
                <a:ext cx="6190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Min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58820" y="5343230"/>
              <a:ext cx="1654579" cy="1260000"/>
              <a:chOff x="358820" y="5343230"/>
              <a:chExt cx="1654579" cy="1260000"/>
            </a:xfrm>
          </p:grpSpPr>
          <p:pic>
            <p:nvPicPr>
              <p:cNvPr id="7174" name="Picture 5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96" t="7256" r="22397" b="6574"/>
              <a:stretch/>
            </p:blipFill>
            <p:spPr bwMode="auto">
              <a:xfrm>
                <a:off x="368769" y="5343230"/>
                <a:ext cx="1644630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358820" y="5380099"/>
                <a:ext cx="625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12h</a:t>
                </a:r>
                <a:endParaRPr lang="en-GB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72682" y="3928293"/>
              <a:ext cx="1635002" cy="1260000"/>
              <a:chOff x="372682" y="3928293"/>
              <a:chExt cx="1635002" cy="1260000"/>
            </a:xfrm>
          </p:grpSpPr>
          <p:pic>
            <p:nvPicPr>
              <p:cNvPr id="7173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56" t="7858" r="22488" b="6659"/>
              <a:stretch/>
            </p:blipFill>
            <p:spPr bwMode="auto">
              <a:xfrm>
                <a:off x="372682" y="3928293"/>
                <a:ext cx="1635002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428365" y="3929538"/>
                <a:ext cx="6190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6h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82300" y="2493642"/>
              <a:ext cx="1615766" cy="1260000"/>
              <a:chOff x="382300" y="2493642"/>
              <a:chExt cx="1615766" cy="1260000"/>
            </a:xfrm>
          </p:grpSpPr>
          <p:pic>
            <p:nvPicPr>
              <p:cNvPr id="7172" name="Picture 3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49" t="7078" r="22489" b="6389"/>
              <a:stretch/>
            </p:blipFill>
            <p:spPr bwMode="auto">
              <a:xfrm>
                <a:off x="382300" y="2493642"/>
                <a:ext cx="1615766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425358" y="2527005"/>
                <a:ext cx="6190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1h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123658" y="1058992"/>
              <a:ext cx="1680370" cy="1279877"/>
              <a:chOff x="2128626" y="1058992"/>
              <a:chExt cx="1680370" cy="1279877"/>
            </a:xfrm>
          </p:grpSpPr>
          <p:pic>
            <p:nvPicPr>
              <p:cNvPr id="7171" name="Picture 2" descr="F:\A\TRABALHO\VARIOS\2013_Mina\Mina_SVET\237_for Mina_Fe_epoxy_two deffects\before immersion_5x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8626" y="1058992"/>
                <a:ext cx="1680370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131746" y="1969537"/>
                <a:ext cx="9380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500 </a:t>
                </a:r>
                <a:r>
                  <a:rPr lang="el-GR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GB" dirty="0" smtClean="0">
                    <a:solidFill>
                      <a:schemeClr val="bg1"/>
                    </a:solidFill>
                  </a:rPr>
                  <a:t>m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2384383" y="1990847"/>
                <a:ext cx="4104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7246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90488" y="31669"/>
            <a:ext cx="40414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Fe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twin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electrodes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6" name="Group 35"/>
          <p:cNvGrpSpPr/>
          <p:nvPr/>
        </p:nvGrpSpPr>
        <p:grpSpPr>
          <a:xfrm>
            <a:off x="4227942" y="840887"/>
            <a:ext cx="4875799" cy="3020625"/>
            <a:chOff x="4227942" y="840887"/>
            <a:chExt cx="4875799" cy="302062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5857" y="1169487"/>
              <a:ext cx="3516816" cy="2692025"/>
            </a:xfrm>
            <a:prstGeom prst="rect">
              <a:avLst/>
            </a:prstGeom>
          </p:spPr>
        </p:pic>
        <p:sp>
          <p:nvSpPr>
            <p:cNvPr id="14" name="CaixaDeTexto 27"/>
            <p:cNvSpPr txBox="1"/>
            <p:nvPr/>
          </p:nvSpPr>
          <p:spPr>
            <a:xfrm>
              <a:off x="4227942" y="840887"/>
              <a:ext cx="3846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 smtClean="0">
                  <a:latin typeface="+mj-lt"/>
                </a:rPr>
                <a:t>Current flowing </a:t>
              </a:r>
              <a:r>
                <a:rPr lang="pt-PT" b="1" dirty="0" err="1" smtClean="0">
                  <a:latin typeface="+mj-lt"/>
                </a:rPr>
                <a:t>between</a:t>
              </a:r>
              <a:r>
                <a:rPr lang="pt-PT" b="1" dirty="0" smtClean="0">
                  <a:latin typeface="+mj-lt"/>
                </a:rPr>
                <a:t> </a:t>
              </a:r>
              <a:r>
                <a:rPr lang="pt-PT" b="1" dirty="0" err="1" smtClean="0">
                  <a:latin typeface="+mj-lt"/>
                </a:rPr>
                <a:t>Fe-Fe</a:t>
              </a:r>
              <a:r>
                <a:rPr lang="pt-PT" b="1" dirty="0" smtClean="0">
                  <a:latin typeface="+mj-lt"/>
                </a:rPr>
                <a:t> (ZRA)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9950950"/>
                </p:ext>
              </p:extLst>
            </p:nvPr>
          </p:nvGraphicFramePr>
          <p:xfrm>
            <a:off x="7825287" y="2487982"/>
            <a:ext cx="866775" cy="390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9" r:id="rId4" imgW="863225" imgH="393529" progId="Equation.DSMT4">
                    <p:embed/>
                  </p:oleObj>
                </mc:Choice>
                <mc:Fallback>
                  <p:oleObj r:id="rId4" imgW="863225" imgH="39352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25287" y="2487982"/>
                          <a:ext cx="866775" cy="3905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2"/>
            <p:cNvSpPr>
              <a:spLocks noChangeArrowheads="1"/>
            </p:cNvSpPr>
            <p:nvPr/>
          </p:nvSpPr>
          <p:spPr bwMode="auto">
            <a:xfrm>
              <a:off x="7413607" y="2058780"/>
              <a:ext cx="1690134" cy="267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36000" tIns="36000" rIns="3600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O</a:t>
              </a:r>
              <a:r>
                <a:rPr kumimoji="0" lang="en-GB" altLang="en-US" sz="1200" b="0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2</a:t>
              </a:r>
              <a:r>
                <a:rPr kumimoji="0" lang="en-GB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+ 2H</a:t>
              </a:r>
              <a:r>
                <a:rPr kumimoji="0" lang="en-GB" altLang="en-US" sz="1200" b="0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2</a:t>
              </a:r>
              <a:r>
                <a:rPr kumimoji="0" lang="en-GB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O + 4e</a:t>
              </a:r>
              <a:r>
                <a:rPr kumimoji="0" lang="en-GB" altLang="en-US" sz="12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-</a:t>
              </a:r>
              <a:r>
                <a:rPr kumimoji="0" lang="en-GB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→ 4OH</a:t>
              </a:r>
              <a:r>
                <a:rPr kumimoji="0" lang="en-GB" altLang="en-US" sz="12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-</a:t>
              </a:r>
              <a:endParaRPr kumimoji="0" lang="en-GB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5568008" y="2026052"/>
              <a:ext cx="1735616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000" dirty="0">
                  <a:solidFill>
                    <a:schemeClr val="bg1">
                      <a:lumMod val="50000"/>
                    </a:schemeClr>
                  </a:solidFill>
                  <a:latin typeface="Trebuchet MS" panose="020B0603020202020204" pitchFamily="34" charset="0"/>
                  <a:cs typeface="Times New Roman" pitchFamily="18" charset="0"/>
                </a:rPr>
                <a:t>F</a:t>
              </a:r>
              <a:r>
                <a:rPr lang="en-GB" altLang="en-US" sz="1000" dirty="0">
                  <a:latin typeface="Trebuchet MS" panose="020B0603020202020204" pitchFamily="34" charset="0"/>
                  <a:cs typeface="Arial" pitchFamily="34" charset="0"/>
                </a:rPr>
                <a:t>or a 1mm Fe-Fe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n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=4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(2-4)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F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=</a:t>
              </a:r>
              <a:r>
                <a:rPr kumimoji="0" lang="en-GB" altLang="en-US" sz="1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96485 C mol</a:t>
              </a:r>
              <a:r>
                <a:rPr kumimoji="0" lang="en-GB" altLang="en-US" sz="10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-1</a:t>
              </a:r>
              <a:endParaRPr lang="en-GB" altLang="en-US" sz="1000" dirty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D</a:t>
              </a:r>
              <a:r>
                <a:rPr kumimoji="0" lang="en-GB" altLang="en-US" sz="1000" b="0" i="1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O2</a:t>
              </a:r>
              <a:r>
                <a:rPr kumimoji="0" lang="en-GB" altLang="en-US" sz="1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= 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2.01 x 10</a:t>
              </a:r>
              <a:r>
                <a:rPr kumimoji="0" lang="en-GB" altLang="en-US" sz="10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-5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cm</a:t>
              </a:r>
              <a:r>
                <a:rPr kumimoji="0" lang="en-GB" altLang="en-US" sz="10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2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s</a:t>
              </a:r>
              <a:r>
                <a:rPr kumimoji="0" lang="en-GB" altLang="en-US" sz="10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-1</a:t>
              </a:r>
              <a:endParaRPr kumimoji="0" lang="en-GB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C</a:t>
              </a:r>
              <a:r>
                <a:rPr kumimoji="0" lang="en-GB" altLang="en-US" sz="1000" b="0" i="1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O2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= (2.4 x 10</a:t>
              </a:r>
              <a:r>
                <a:rPr kumimoji="0" lang="en-GB" altLang="en-US" sz="10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-7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GB" altLang="en-US" sz="1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mol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cm</a:t>
              </a:r>
              <a:r>
                <a:rPr kumimoji="0" lang="en-GB" altLang="en-US" sz="10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-3</a:t>
              </a:r>
              <a:endParaRPr kumimoji="0" lang="en-GB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A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=</a:t>
              </a:r>
              <a:r>
                <a:rPr kumimoji="0" lang="en-GB" altLang="en-US" sz="1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7.85 x10</a:t>
              </a:r>
              <a:r>
                <a:rPr kumimoji="0" lang="en-GB" altLang="en-US" sz="10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-3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cm</a:t>
              </a:r>
              <a:r>
                <a:rPr kumimoji="0" lang="en-GB" altLang="en-US" sz="10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2</a:t>
              </a:r>
              <a:endParaRPr lang="en-GB" altLang="en-US" sz="1000" dirty="0" smtClean="0">
                <a:latin typeface="Trebuchet MS" panose="020B0603020202020204" pitchFamily="34" charset="0"/>
                <a:ea typeface="Calibri" pitchFamily="34" charset="0"/>
                <a:cs typeface="Times New Roman" pitchFamily="18" charset="0"/>
              </a:endParaRPr>
            </a:p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δ = 325 µm</a:t>
              </a:r>
              <a:r>
                <a:rPr kumimoji="0" lang="en-GB" altLang="en-US" sz="1000" b="0" i="0" u="none" strike="noStrike" cap="none" normalizeH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GB" altLang="en-US" sz="1000" dirty="0">
                  <a:solidFill>
                    <a:schemeClr val="bg1">
                      <a:lumMod val="50000"/>
                    </a:schemeClr>
                  </a:solidFill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(132 µm </a:t>
              </a:r>
              <a:r>
                <a:rPr kumimoji="0" lang="en-GB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rebuchet MS" panose="020B0603020202020204" pitchFamily="34" charset="0"/>
                  <a:ea typeface="Calibri" pitchFamily="34" charset="0"/>
                  <a:cs typeface="Times New Roman" pitchFamily="18" charset="0"/>
                </a:rPr>
                <a:t>if n=2)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46179" y="1352550"/>
              <a:ext cx="162499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</a:rPr>
                <a:t>Cathodic control </a:t>
              </a:r>
            </a:p>
            <a:p>
              <a:pPr algn="ctr"/>
              <a:r>
                <a:rPr lang="en-GB" sz="1200" dirty="0" smtClean="0">
                  <a:solidFill>
                    <a:schemeClr val="bg1"/>
                  </a:solidFill>
                </a:rPr>
                <a:t>O</a:t>
              </a:r>
              <a:r>
                <a:rPr lang="en-GB" sz="1200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GB" sz="1200" dirty="0" smtClean="0">
                  <a:solidFill>
                    <a:schemeClr val="bg1"/>
                  </a:solidFill>
                </a:rPr>
                <a:t> reduction at the non corroded Fe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484191" y="4129245"/>
            <a:ext cx="4087600" cy="2520000"/>
            <a:chOff x="4169234" y="4140820"/>
            <a:chExt cx="4087600" cy="2520000"/>
          </a:xfrm>
        </p:grpSpPr>
        <p:grpSp>
          <p:nvGrpSpPr>
            <p:cNvPr id="29" name="Group 28"/>
            <p:cNvGrpSpPr/>
            <p:nvPr/>
          </p:nvGrpSpPr>
          <p:grpSpPr>
            <a:xfrm>
              <a:off x="5771834" y="4140820"/>
              <a:ext cx="2485000" cy="2520000"/>
              <a:chOff x="5019480" y="4033381"/>
              <a:chExt cx="2485000" cy="252000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19480" y="4033381"/>
                <a:ext cx="2485000" cy="2520000"/>
              </a:xfrm>
              <a:prstGeom prst="rect">
                <a:avLst/>
              </a:prstGeom>
            </p:spPr>
          </p:pic>
          <p:sp>
            <p:nvSpPr>
              <p:cNvPr id="26" name="Oval 25"/>
              <p:cNvSpPr/>
              <p:nvPr/>
            </p:nvSpPr>
            <p:spPr>
              <a:xfrm>
                <a:off x="6531159" y="5534632"/>
                <a:ext cx="173620" cy="1736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012220" y="5534632"/>
                <a:ext cx="173620" cy="1736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564810" y="4585315"/>
              <a:ext cx="1477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00FF"/>
                  </a:solidFill>
                </a:rPr>
                <a:t>“passive” Fe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69234" y="4742926"/>
              <a:ext cx="1738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</a:rPr>
                <a:t>“corroded” Fe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7370323" y="4954647"/>
              <a:ext cx="0" cy="574304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671595" y="5078596"/>
              <a:ext cx="1029326" cy="5217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1032" y="1002929"/>
            <a:ext cx="3780000" cy="4989920"/>
            <a:chOff x="21032" y="1002929"/>
            <a:chExt cx="3780000" cy="4989920"/>
          </a:xfrm>
        </p:grpSpPr>
        <p:sp>
          <p:nvSpPr>
            <p:cNvPr id="19" name="CaixaDeTexto 27"/>
            <p:cNvSpPr txBox="1"/>
            <p:nvPr/>
          </p:nvSpPr>
          <p:spPr>
            <a:xfrm>
              <a:off x="731794" y="1002929"/>
              <a:ext cx="2512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dirty="0" smtClean="0">
                  <a:latin typeface="+mj-lt"/>
                </a:rPr>
                <a:t>pH </a:t>
              </a:r>
              <a:r>
                <a:rPr lang="pt-PT" b="1" dirty="0" err="1" smtClean="0">
                  <a:latin typeface="+mj-lt"/>
                </a:rPr>
                <a:t>and</a:t>
              </a:r>
              <a:r>
                <a:rPr lang="pt-PT" b="1" dirty="0" smtClean="0">
                  <a:latin typeface="+mj-lt"/>
                </a:rPr>
                <a:t> </a:t>
              </a:r>
              <a:r>
                <a:rPr lang="pt-PT" b="1" dirty="0" err="1" smtClean="0">
                  <a:latin typeface="+mj-lt"/>
                </a:rPr>
                <a:t>dissolved</a:t>
              </a:r>
              <a:r>
                <a:rPr lang="pt-PT" b="1" dirty="0" smtClean="0">
                  <a:latin typeface="+mj-lt"/>
                </a:rPr>
                <a:t> O</a:t>
              </a:r>
              <a:r>
                <a:rPr lang="pt-PT" b="1" baseline="-25000" dirty="0" smtClean="0">
                  <a:latin typeface="+mj-lt"/>
                </a:rPr>
                <a:t>2</a:t>
              </a:r>
              <a:r>
                <a:rPr lang="pt-PT" b="1" dirty="0" smtClean="0">
                  <a:latin typeface="+mj-lt"/>
                </a:rPr>
                <a:t> </a:t>
              </a:r>
            </a:p>
            <a:p>
              <a:pPr algn="ctr"/>
              <a:r>
                <a:rPr lang="pt-PT" b="1" dirty="0" err="1" smtClean="0">
                  <a:latin typeface="+mj-lt"/>
                </a:rPr>
                <a:t>above</a:t>
              </a:r>
              <a:r>
                <a:rPr lang="pt-PT" b="1" dirty="0" smtClean="0">
                  <a:latin typeface="+mj-lt"/>
                </a:rPr>
                <a:t> </a:t>
              </a:r>
              <a:r>
                <a:rPr lang="pt-PT" b="1" dirty="0" err="1" smtClean="0">
                  <a:latin typeface="+mj-lt"/>
                </a:rPr>
                <a:t>both</a:t>
              </a:r>
              <a:r>
                <a:rPr lang="pt-PT" b="1" dirty="0" smtClean="0">
                  <a:latin typeface="+mj-lt"/>
                </a:rPr>
                <a:t> </a:t>
              </a:r>
              <a:r>
                <a:rPr lang="pt-PT" b="1" dirty="0" err="1" smtClean="0">
                  <a:latin typeface="+mj-lt"/>
                </a:rPr>
                <a:t>Fe</a:t>
              </a:r>
              <a:endParaRPr lang="pt-PT" b="1" dirty="0" smtClean="0">
                <a:latin typeface="+mj-lt"/>
              </a:endParaRPr>
            </a:p>
          </p:txBody>
        </p:sp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21032" y="3355550"/>
              <a:ext cx="3780000" cy="2637299"/>
              <a:chOff x="90488" y="3176452"/>
              <a:chExt cx="3240000" cy="226054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7"/>
              <a:srcRect l="6619" t="7679" r="779"/>
              <a:stretch/>
            </p:blipFill>
            <p:spPr>
              <a:xfrm>
                <a:off x="90488" y="3176452"/>
                <a:ext cx="3240000" cy="2260544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756330" y="3331556"/>
                <a:ext cx="463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pH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08319" y="3917506"/>
                <a:ext cx="420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 smtClean="0">
                    <a:solidFill>
                      <a:srgbClr val="0000FF"/>
                    </a:solidFill>
                  </a:rPr>
                  <a:t>O</a:t>
                </a:r>
                <a:r>
                  <a:rPr lang="en-GB" baseline="-25000" dirty="0" smtClean="0">
                    <a:solidFill>
                      <a:srgbClr val="0000FF"/>
                    </a:solidFill>
                  </a:rPr>
                  <a:t>2</a:t>
                </a:r>
                <a:endParaRPr lang="en-GB" baseline="-250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009231" y="1756456"/>
              <a:ext cx="1958102" cy="1513501"/>
              <a:chOff x="754587" y="2300470"/>
              <a:chExt cx="1958102" cy="151350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587" y="2300470"/>
                <a:ext cx="1940686" cy="1471772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772003" y="3290751"/>
                <a:ext cx="189774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1400" dirty="0" err="1" smtClean="0">
                    <a:solidFill>
                      <a:schemeClr val="bg1"/>
                    </a:solidFill>
                  </a:rPr>
                  <a:t>measurements</a:t>
                </a:r>
                <a:r>
                  <a:rPr lang="pt-PT" sz="1400" dirty="0" smtClean="0">
                    <a:solidFill>
                      <a:schemeClr val="bg1"/>
                    </a:solidFill>
                  </a:rPr>
                  <a:t> 50 </a:t>
                </a:r>
                <a:r>
                  <a:rPr lang="pt-PT" sz="1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pt-PT" sz="1400" dirty="0" err="1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m</a:t>
                </a:r>
                <a:r>
                  <a:rPr lang="pt-PT" sz="1400" dirty="0" smtClean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pt-PT" sz="1400" dirty="0" err="1" smtClean="0">
                    <a:solidFill>
                      <a:schemeClr val="bg1"/>
                    </a:solidFill>
                  </a:rPr>
                  <a:t>above</a:t>
                </a:r>
                <a:r>
                  <a:rPr lang="pt-PT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pt-PT" sz="1400" dirty="0" err="1" smtClean="0">
                    <a:solidFill>
                      <a:schemeClr val="bg1"/>
                    </a:solidFill>
                  </a:rPr>
                  <a:t>surface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>
                <a:off x="772003" y="3047931"/>
                <a:ext cx="1940686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881429" y="2307793"/>
                <a:ext cx="9380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250 </a:t>
                </a:r>
                <a:r>
                  <a:rPr lang="el-GR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GB" dirty="0" smtClean="0">
                    <a:solidFill>
                      <a:schemeClr val="bg1"/>
                    </a:solidFill>
                  </a:rPr>
                  <a:t>m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974153" y="2666786"/>
                <a:ext cx="3420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590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0488" y="31669"/>
            <a:ext cx="40414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Fe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twin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electrodes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918" y="1178400"/>
            <a:ext cx="353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What can be expected?</a:t>
            </a:r>
            <a:endParaRPr lang="en-GB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4131979" y="1893544"/>
            <a:ext cx="4218504" cy="4387225"/>
            <a:chOff x="4131979" y="1893543"/>
            <a:chExt cx="4218504" cy="4387225"/>
          </a:xfrm>
        </p:grpSpPr>
        <p:sp>
          <p:nvSpPr>
            <p:cNvPr id="9" name="TextBox 8"/>
            <p:cNvSpPr txBox="1"/>
            <p:nvPr/>
          </p:nvSpPr>
          <p:spPr>
            <a:xfrm>
              <a:off x="4843176" y="5080439"/>
              <a:ext cx="2796110" cy="120032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Polarization curves of the twin Fe electrodes immediately after breaking the connection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1979" y="1893543"/>
              <a:ext cx="4218504" cy="324000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90488" y="1893544"/>
            <a:ext cx="4218500" cy="4248725"/>
            <a:chOff x="90488" y="1893544"/>
            <a:chExt cx="4218500" cy="424872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88" y="1893544"/>
              <a:ext cx="4218500" cy="3240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97844" y="5218939"/>
              <a:ext cx="2803788" cy="9233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Polarization curves of Fe electrodes in 0.05M </a:t>
              </a:r>
              <a:r>
                <a:rPr lang="en-GB" dirty="0" err="1" smtClean="0"/>
                <a:t>NaCl</a:t>
              </a:r>
              <a:endParaRPr lang="en-GB" dirty="0" smtClean="0"/>
            </a:p>
            <a:p>
              <a:r>
                <a:rPr lang="en-GB" dirty="0" smtClean="0"/>
                <a:t>At pH=6 and pH=10.</a:t>
              </a:r>
              <a:endParaRPr lang="en-GB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82127" y="203010"/>
            <a:ext cx="1637696" cy="1660762"/>
            <a:chOff x="5019480" y="4033381"/>
            <a:chExt cx="2485000" cy="25200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480" y="4033381"/>
              <a:ext cx="2485000" cy="2520000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6531159" y="5534632"/>
              <a:ext cx="173620" cy="1736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6012220" y="5534632"/>
              <a:ext cx="173620" cy="1736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7355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0084" r="11646" b="19325"/>
          <a:stretch/>
        </p:blipFill>
        <p:spPr>
          <a:xfrm>
            <a:off x="556753" y="3452727"/>
            <a:ext cx="2700000" cy="1531282"/>
          </a:xfrm>
          <a:prstGeom prst="rect">
            <a:avLst/>
          </a:prstGeom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0488" y="31669"/>
            <a:ext cx="40414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Fe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twin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electrodes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1328" y="1242592"/>
            <a:ext cx="6643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polarization curves were repeated with the twin electrodes connected and the current measured with the SVET probe directly above either the “passive” or the “corroded” Fe electrodes.</a:t>
            </a:r>
            <a:endParaRPr lang="en-GB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178" y="2361238"/>
            <a:ext cx="5713539" cy="39984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0406" y="459957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 mm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183541" y="89175"/>
            <a:ext cx="3043990" cy="1799717"/>
            <a:chOff x="28108" y="587856"/>
            <a:chExt cx="3043990" cy="17997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20983" t="26006" r="22646" b="22501"/>
            <a:stretch/>
          </p:blipFill>
          <p:spPr>
            <a:xfrm>
              <a:off x="28108" y="823467"/>
              <a:ext cx="3043990" cy="156410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45327" y="587856"/>
              <a:ext cx="20497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OCP (-0.72 V)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7254" y="2433913"/>
            <a:ext cx="2947737" cy="2014372"/>
            <a:chOff x="76234" y="4758343"/>
            <a:chExt cx="2947737" cy="20143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21617" t="24388" r="23796"/>
            <a:stretch/>
          </p:blipFill>
          <p:spPr>
            <a:xfrm>
              <a:off x="76234" y="4758343"/>
              <a:ext cx="2947737" cy="201437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37940" y="5018951"/>
              <a:ext cx="1172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-0.62 V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79881" y="4522707"/>
            <a:ext cx="2983820" cy="2155199"/>
            <a:chOff x="6035590" y="1034892"/>
            <a:chExt cx="2983820" cy="215519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l="21931" t="19102" r="23482"/>
            <a:stretch/>
          </p:blipFill>
          <p:spPr>
            <a:xfrm>
              <a:off x="6071673" y="1034892"/>
              <a:ext cx="2947737" cy="215519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35590" y="1353460"/>
              <a:ext cx="10102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-0.3 V</a:t>
              </a:r>
              <a:endParaRPr lang="en-GB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2600" y="4797191"/>
            <a:ext cx="4500030" cy="1970844"/>
            <a:chOff x="4546337" y="4822180"/>
            <a:chExt cx="4500030" cy="1970844"/>
          </a:xfrm>
        </p:grpSpPr>
        <p:grpSp>
          <p:nvGrpSpPr>
            <p:cNvPr id="4" name="Group 3"/>
            <p:cNvGrpSpPr/>
            <p:nvPr/>
          </p:nvGrpSpPr>
          <p:grpSpPr>
            <a:xfrm>
              <a:off x="6071673" y="4822180"/>
              <a:ext cx="2974694" cy="1970844"/>
              <a:chOff x="6048523" y="4683280"/>
              <a:chExt cx="2974694" cy="1970844"/>
            </a:xfrm>
          </p:grpSpPr>
          <p:pic>
            <p:nvPicPr>
              <p:cNvPr id="14" name="Picture 13"/>
              <p:cNvPicPr/>
              <p:nvPr/>
            </p:nvPicPr>
            <p:blipFill rotWithShape="1">
              <a:blip r:embed="rId5"/>
              <a:srcRect l="20903" t="22949" r="21737"/>
              <a:stretch/>
            </p:blipFill>
            <p:spPr>
              <a:xfrm>
                <a:off x="6048523" y="4683280"/>
                <a:ext cx="2974694" cy="1970844"/>
              </a:xfrm>
              <a:prstGeom prst="rect">
                <a:avLst/>
              </a:prstGeom>
            </p:spPr>
          </p:pic>
          <p:sp>
            <p:nvSpPr>
              <p:cNvPr id="18" name="Oval 17"/>
              <p:cNvSpPr/>
              <p:nvPr/>
            </p:nvSpPr>
            <p:spPr>
              <a:xfrm>
                <a:off x="6955276" y="5777103"/>
                <a:ext cx="504000" cy="1548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546337" y="5431682"/>
              <a:ext cx="1303455" cy="1234017"/>
              <a:chOff x="4291691" y="5431682"/>
              <a:chExt cx="1303455" cy="123401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5723" t="9543" r="23503" b="13255"/>
              <a:stretch/>
            </p:blipFill>
            <p:spPr>
              <a:xfrm>
                <a:off x="4291691" y="5431682"/>
                <a:ext cx="1303455" cy="1234017"/>
              </a:xfrm>
              <a:prstGeom prst="rect">
                <a:avLst/>
              </a:prstGeom>
            </p:spPr>
          </p:pic>
          <p:sp>
            <p:nvSpPr>
              <p:cNvPr id="2" name="Oval 1"/>
              <p:cNvSpPr/>
              <p:nvPr/>
            </p:nvSpPr>
            <p:spPr>
              <a:xfrm>
                <a:off x="4563979" y="5613721"/>
                <a:ext cx="903844" cy="9038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765847" y="5078295"/>
              <a:ext cx="10102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-0.5 V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5884897" y="5916003"/>
              <a:ext cx="1047076" cy="774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198949" y="678392"/>
            <a:ext cx="5759870" cy="3033208"/>
            <a:chOff x="3141074" y="389017"/>
            <a:chExt cx="5759870" cy="3033208"/>
          </a:xfrm>
        </p:grpSpPr>
        <p:pic>
          <p:nvPicPr>
            <p:cNvPr id="13" name="Picture 12" descr="D:\IviumStat\datafolder\AETOC_polcurvs Fe-Fe\33. polcurvs Fe-Fe para AETOC\2324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3" t="14387" r="8932" b="10059"/>
            <a:stretch/>
          </p:blipFill>
          <p:spPr bwMode="auto">
            <a:xfrm>
              <a:off x="7130005" y="1641653"/>
              <a:ext cx="1527858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/>
            <a:srcRect l="7418" t="25410" r="11049" b="13237"/>
            <a:stretch/>
          </p:blipFill>
          <p:spPr>
            <a:xfrm>
              <a:off x="3141074" y="389017"/>
              <a:ext cx="5759870" cy="3033208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>
              <a:off x="4333251" y="1477130"/>
              <a:ext cx="0" cy="12960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902340" y="1643005"/>
              <a:ext cx="0" cy="11520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656731" y="1585130"/>
              <a:ext cx="0" cy="11880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875959" y="1873130"/>
              <a:ext cx="0" cy="9000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063251" y="1279537"/>
              <a:ext cx="5400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200" dirty="0" smtClean="0"/>
                <a:t>-0.72 V</a:t>
              </a:r>
              <a:endParaRPr lang="en-GB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76276" y="1471717"/>
              <a:ext cx="5400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200" dirty="0" smtClean="0"/>
                <a:t>-0.62 V</a:t>
              </a:r>
              <a:endParaRPr lang="en-GB" sz="1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3471" y="1459493"/>
              <a:ext cx="540000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200" dirty="0" smtClean="0"/>
                <a:t>-0.5 V</a:t>
              </a:r>
              <a:endParaRPr lang="en-GB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549767" y="1633233"/>
              <a:ext cx="5400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200" dirty="0" smtClean="0"/>
                <a:t>-0.3 V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2717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5503" y="1215342"/>
            <a:ext cx="4972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What do we know so far?</a:t>
            </a: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75503" y="2339183"/>
            <a:ext cx="5077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Does it always occur?</a:t>
            </a:r>
          </a:p>
          <a:p>
            <a:endParaRPr lang="en-GB" sz="2000" dirty="0" smtClean="0"/>
          </a:p>
          <a:p>
            <a:r>
              <a:rPr lang="en-GB" sz="2000" dirty="0" smtClean="0"/>
              <a:t>For how long does the separation remain?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579" y="4169916"/>
            <a:ext cx="7143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It is possible to explain how the separation in maintained.</a:t>
            </a:r>
          </a:p>
          <a:p>
            <a:endParaRPr lang="en-GB" sz="2000" dirty="0"/>
          </a:p>
          <a:p>
            <a:r>
              <a:rPr lang="en-GB" sz="2000" dirty="0" smtClean="0"/>
              <a:t>But, what triggers it?</a:t>
            </a:r>
          </a:p>
        </p:txBody>
      </p:sp>
    </p:spTree>
    <p:extLst>
      <p:ext uri="{BB962C8B-B14F-4D97-AF65-F5344CB8AC3E}">
        <p14:creationId xmlns:p14="http://schemas.microsoft.com/office/powerpoint/2010/main" val="35470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0488" y="31669"/>
            <a:ext cx="18870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Fe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plate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 descr="F:\201_Fe_Plate\ThuOct24ScnGrp3104\ThuOct24ScnBefImg0000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3" r="7560"/>
          <a:stretch/>
        </p:blipFill>
        <p:spPr bwMode="auto">
          <a:xfrm>
            <a:off x="2745684" y="819259"/>
            <a:ext cx="1122744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F:\201_Fe_Plate\ThuOct24ScnGrp3106\ThuOct24ScnBefImg0000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r="9169"/>
          <a:stretch/>
        </p:blipFill>
        <p:spPr bwMode="auto">
          <a:xfrm>
            <a:off x="2763046" y="2023892"/>
            <a:ext cx="1088021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F:\201_Fe_Plate\ThuOct24ScnGrp3106\ThuOct24ScnBefImg0001.bmp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3" r="10199"/>
          <a:stretch/>
        </p:blipFill>
        <p:spPr bwMode="auto">
          <a:xfrm>
            <a:off x="2768833" y="3228525"/>
            <a:ext cx="1076446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7948" t="6416" r="8541" b="5894"/>
          <a:stretch/>
        </p:blipFill>
        <p:spPr bwMode="auto">
          <a:xfrm>
            <a:off x="4252551" y="830834"/>
            <a:ext cx="1155307" cy="108000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37903" t="7129" r="16531" b="12900"/>
          <a:stretch/>
        </p:blipFill>
        <p:spPr bwMode="auto">
          <a:xfrm>
            <a:off x="4166915" y="2031376"/>
            <a:ext cx="1326579" cy="108000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38856" t="7842" r="17518" b="15018"/>
          <a:stretch/>
        </p:blipFill>
        <p:spPr bwMode="auto">
          <a:xfrm>
            <a:off x="4171861" y="3231917"/>
            <a:ext cx="1316687" cy="108000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38598" t="7130" r="15657" b="11990"/>
          <a:stretch/>
        </p:blipFill>
        <p:spPr bwMode="auto">
          <a:xfrm>
            <a:off x="4171823" y="4432458"/>
            <a:ext cx="1316763" cy="108000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F:\201_Fe_Plate\ThuOct24ScnGrp3106\ThuOct24ScnBefImg0004.bmp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3" r="10762"/>
          <a:stretch/>
        </p:blipFill>
        <p:spPr bwMode="auto">
          <a:xfrm>
            <a:off x="2786195" y="4433158"/>
            <a:ext cx="1041722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l="38359" t="7129" r="14661" b="11835"/>
          <a:stretch/>
        </p:blipFill>
        <p:spPr bwMode="auto">
          <a:xfrm>
            <a:off x="4155316" y="5633000"/>
            <a:ext cx="1349777" cy="108000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F:\201_Fe_Plate\ThuOct24ScnGrp3106\FriOct25ScnBefImg0015.bmp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r="6691"/>
          <a:stretch/>
        </p:blipFill>
        <p:spPr bwMode="auto">
          <a:xfrm>
            <a:off x="2710960" y="5637790"/>
            <a:ext cx="1192192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995283" y="738236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66241" y="5583845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15h30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27155" y="4363038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4h30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27155" y="316024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1h30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9028" y="194898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30min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58780" y="1478609"/>
            <a:ext cx="844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5 mm</a:t>
            </a:r>
            <a:endParaRPr lang="en-GB" sz="16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70602" y="1817231"/>
            <a:ext cx="792000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21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319093" y="3075057"/>
            <a:ext cx="25058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PT" altLang="en-US" sz="4000" dirty="0" err="1" smtClean="0">
                <a:solidFill>
                  <a:schemeClr val="accent2">
                    <a:lumMod val="75000"/>
                  </a:schemeClr>
                </a:solidFill>
              </a:rPr>
              <a:t>Discussion</a:t>
            </a:r>
            <a:endParaRPr lang="en-US" alt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9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601883" y="2835797"/>
            <a:ext cx="2696901" cy="1551008"/>
            <a:chOff x="833377" y="2835797"/>
            <a:chExt cx="2696901" cy="1551008"/>
          </a:xfrm>
        </p:grpSpPr>
        <p:sp>
          <p:nvSpPr>
            <p:cNvPr id="6" name="Rectangle 5"/>
            <p:cNvSpPr/>
            <p:nvPr/>
          </p:nvSpPr>
          <p:spPr>
            <a:xfrm>
              <a:off x="833377" y="2835797"/>
              <a:ext cx="2696901" cy="15510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29809" y="3195803"/>
              <a:ext cx="19040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/>
                <a:t>Pure Fe, 0.05M </a:t>
              </a:r>
              <a:r>
                <a:rPr lang="en-GB" sz="2400" b="1" dirty="0" err="1" smtClean="0"/>
                <a:t>NaCl</a:t>
              </a:r>
              <a:endParaRPr lang="en-GB" sz="24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47973" y="3077418"/>
            <a:ext cx="2599486" cy="1306495"/>
            <a:chOff x="3347973" y="3077418"/>
            <a:chExt cx="2599486" cy="1306495"/>
          </a:xfrm>
        </p:grpSpPr>
        <p:sp>
          <p:nvSpPr>
            <p:cNvPr id="11" name="Up Arrow 10"/>
            <p:cNvSpPr/>
            <p:nvPr/>
          </p:nvSpPr>
          <p:spPr>
            <a:xfrm>
              <a:off x="5463250" y="3217762"/>
              <a:ext cx="216059" cy="833377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Up Arrow 12"/>
            <p:cNvSpPr/>
            <p:nvPr/>
          </p:nvSpPr>
          <p:spPr>
            <a:xfrm flipV="1">
              <a:off x="5731400" y="3242837"/>
              <a:ext cx="216059" cy="833377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Up Arrow 13"/>
            <p:cNvSpPr/>
            <p:nvPr/>
          </p:nvSpPr>
          <p:spPr>
            <a:xfrm rot="13500000" flipH="1" flipV="1">
              <a:off x="3650364" y="2775027"/>
              <a:ext cx="215096" cy="819878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Up Arrow 14"/>
            <p:cNvSpPr/>
            <p:nvPr/>
          </p:nvSpPr>
          <p:spPr>
            <a:xfrm rot="8100000" flipH="1">
              <a:off x="3650364" y="3564035"/>
              <a:ext cx="215096" cy="819878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215113" y="1460337"/>
            <a:ext cx="2696902" cy="1551008"/>
            <a:chOff x="4215113" y="1460337"/>
            <a:chExt cx="2696902" cy="1551008"/>
          </a:xfrm>
        </p:grpSpPr>
        <p:sp>
          <p:nvSpPr>
            <p:cNvPr id="7" name="Rectangle 6"/>
            <p:cNvSpPr/>
            <p:nvPr/>
          </p:nvSpPr>
          <p:spPr>
            <a:xfrm>
              <a:off x="4215114" y="1460337"/>
              <a:ext cx="2696901" cy="15510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15113" y="1801498"/>
              <a:ext cx="26969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/>
                <a:t>Other </a:t>
              </a:r>
            </a:p>
            <a:p>
              <a:r>
                <a:rPr lang="en-GB" sz="2400" b="1" dirty="0" smtClean="0"/>
                <a:t>metals and alloys</a:t>
              </a:r>
              <a:endParaRPr lang="en-GB" sz="24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15113" y="4274916"/>
            <a:ext cx="2696901" cy="1551008"/>
            <a:chOff x="4215113" y="4274916"/>
            <a:chExt cx="2696901" cy="1551008"/>
          </a:xfrm>
        </p:grpSpPr>
        <p:sp>
          <p:nvSpPr>
            <p:cNvPr id="8" name="Rectangle 7"/>
            <p:cNvSpPr/>
            <p:nvPr/>
          </p:nvSpPr>
          <p:spPr>
            <a:xfrm>
              <a:off x="4215113" y="4274916"/>
              <a:ext cx="2696901" cy="15510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90662" y="4450256"/>
              <a:ext cx="23458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/>
                <a:t>Other </a:t>
              </a:r>
              <a:r>
                <a:rPr lang="en-GB" sz="2400" b="1" dirty="0" err="1" smtClean="0"/>
                <a:t>enviroments</a:t>
              </a:r>
              <a:endParaRPr lang="en-GB" sz="2400" b="1" dirty="0" smtClean="0"/>
            </a:p>
            <a:p>
              <a:r>
                <a:rPr lang="en-GB" sz="2400" b="1" dirty="0" smtClean="0">
                  <a:solidFill>
                    <a:srgbClr val="FFFF00"/>
                  </a:solidFill>
                </a:rPr>
                <a:t>pH, </a:t>
              </a:r>
              <a:r>
                <a:rPr lang="en-GB" sz="2400" b="1" dirty="0" err="1" smtClean="0">
                  <a:solidFill>
                    <a:srgbClr val="FFFF00"/>
                  </a:solidFill>
                </a:rPr>
                <a:t>NaCl</a:t>
              </a:r>
              <a:r>
                <a:rPr lang="en-GB" sz="2400" b="1" dirty="0" smtClean="0">
                  <a:solidFill>
                    <a:srgbClr val="FFFF00"/>
                  </a:solidFill>
                </a:rPr>
                <a:t> conc.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11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0315" y="3790257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What if more defects?</a:t>
            </a: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0488" y="31669"/>
            <a:ext cx="32720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Critical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factors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28961" y="5194007"/>
            <a:ext cx="8486078" cy="1477328"/>
            <a:chOff x="268381" y="5194007"/>
            <a:chExt cx="8486078" cy="1477328"/>
          </a:xfrm>
        </p:grpSpPr>
        <p:sp>
          <p:nvSpPr>
            <p:cNvPr id="16" name="TextBox 15"/>
            <p:cNvSpPr txBox="1"/>
            <p:nvPr/>
          </p:nvSpPr>
          <p:spPr>
            <a:xfrm>
              <a:off x="6144739" y="5194007"/>
              <a:ext cx="1185068" cy="147732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Evans</a:t>
              </a:r>
            </a:p>
            <a:p>
              <a:r>
                <a:rPr lang="en-GB" dirty="0" smtClean="0"/>
                <a:t>Agar</a:t>
              </a:r>
            </a:p>
            <a:p>
              <a:r>
                <a:rPr lang="en-GB" dirty="0" smtClean="0"/>
                <a:t>Hoar</a:t>
              </a:r>
            </a:p>
            <a:p>
              <a:r>
                <a:rPr lang="en-GB" dirty="0" err="1" smtClean="0"/>
                <a:t>Akimov</a:t>
              </a:r>
              <a:endParaRPr lang="en-GB" dirty="0" smtClean="0"/>
            </a:p>
            <a:p>
              <a:r>
                <a:rPr lang="en-GB" dirty="0" err="1" smtClean="0"/>
                <a:t>Tomashov</a:t>
              </a:r>
              <a:endParaRPr lang="en-GB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55703" y="5194007"/>
              <a:ext cx="1298756" cy="147732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Wagner number analysis</a:t>
              </a:r>
            </a:p>
            <a:p>
              <a:endParaRPr lang="en-GB" dirty="0"/>
            </a:p>
            <a:p>
              <a:pPr algn="ctr"/>
              <a:r>
                <a:rPr lang="en-GB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 = </a:t>
              </a:r>
              <a:r>
                <a:rPr lang="en-GB" i="1" dirty="0" smtClean="0">
                  <a:sym typeface="Symbol" panose="05050102010706020507" pitchFamily="18" charset="2"/>
                </a:rPr>
                <a:t></a:t>
              </a:r>
              <a:r>
                <a:rPr lang="en-GB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GB" i="1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GB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68381" y="5264276"/>
              <a:ext cx="5750462" cy="1336790"/>
              <a:chOff x="1425841" y="5473502"/>
              <a:chExt cx="5750462" cy="133679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425841" y="5473502"/>
                <a:ext cx="5750462" cy="133679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952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3489250" y="6131683"/>
                <a:ext cx="45719" cy="4571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952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4890501" y="6100542"/>
                <a:ext cx="108000" cy="108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952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5822226" y="5614542"/>
                <a:ext cx="1080000" cy="1080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952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519333" y="5625718"/>
                <a:ext cx="11192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ln w="9525">
                      <a:solidFill>
                        <a:schemeClr val="tx1"/>
                      </a:solidFill>
                    </a:ln>
                  </a:rPr>
                  <a:t>1x1 mm</a:t>
                </a:r>
                <a:r>
                  <a:rPr lang="en-GB" baseline="30000" dirty="0" smtClean="0">
                    <a:ln w="9525">
                      <a:solidFill>
                        <a:schemeClr val="tx1"/>
                      </a:solidFill>
                    </a:ln>
                  </a:rPr>
                  <a:t>2</a:t>
                </a:r>
                <a:endParaRPr lang="en-GB" baseline="30000" dirty="0">
                  <a:ln w="952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60103" y="5625718"/>
                <a:ext cx="998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ln w="9525">
                      <a:solidFill>
                        <a:schemeClr val="tx1"/>
                      </a:solidFill>
                    </a:ln>
                  </a:rPr>
                  <a:t>1x1 cm</a:t>
                </a:r>
                <a:r>
                  <a:rPr lang="en-GB" baseline="30000" dirty="0" smtClean="0">
                    <a:ln w="9525">
                      <a:solidFill>
                        <a:schemeClr val="tx1"/>
                      </a:solidFill>
                    </a:ln>
                  </a:rPr>
                  <a:t>2</a:t>
                </a:r>
                <a:endParaRPr lang="en-GB" baseline="30000" dirty="0">
                  <a:ln w="952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480647" y="5625718"/>
                <a:ext cx="10134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ln w="9525">
                      <a:solidFill>
                        <a:schemeClr val="tx1"/>
                      </a:solidFill>
                    </a:ln>
                  </a:rPr>
                  <a:t>1x1 </a:t>
                </a:r>
                <a:r>
                  <a:rPr lang="en-GB" dirty="0">
                    <a:ln w="9525">
                      <a:solidFill>
                        <a:schemeClr val="tx1"/>
                      </a:solidFill>
                    </a:ln>
                  </a:rPr>
                  <a:t>d</a:t>
                </a:r>
                <a:r>
                  <a:rPr lang="en-GB" dirty="0" smtClean="0">
                    <a:ln w="9525">
                      <a:solidFill>
                        <a:schemeClr val="tx1"/>
                      </a:solidFill>
                    </a:ln>
                  </a:rPr>
                  <a:t>m</a:t>
                </a:r>
                <a:r>
                  <a:rPr lang="en-GB" baseline="30000" dirty="0" smtClean="0">
                    <a:ln w="9525">
                      <a:solidFill>
                        <a:schemeClr val="tx1"/>
                      </a:solidFill>
                    </a:ln>
                  </a:rPr>
                  <a:t>2</a:t>
                </a:r>
                <a:endParaRPr lang="en-GB" baseline="30000" dirty="0">
                  <a:ln w="952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915620" y="5625718"/>
                <a:ext cx="885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ln w="9525">
                      <a:solidFill>
                        <a:schemeClr val="tx1"/>
                      </a:solidFill>
                    </a:ln>
                  </a:rPr>
                  <a:t>1x1 m</a:t>
                </a:r>
                <a:r>
                  <a:rPr lang="en-GB" baseline="30000" dirty="0" smtClean="0">
                    <a:ln w="9525">
                      <a:solidFill>
                        <a:schemeClr val="tx1"/>
                      </a:solidFill>
                    </a:ln>
                  </a:rPr>
                  <a:t>2</a:t>
                </a:r>
                <a:endParaRPr lang="en-GB" baseline="30000" dirty="0">
                  <a:ln w="952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021192" y="6150942"/>
                <a:ext cx="7200" cy="72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9525">
                    <a:solidFill>
                      <a:schemeClr val="tx1"/>
                    </a:solidFill>
                  </a:ln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142475" y="828492"/>
            <a:ext cx="8816330" cy="2182582"/>
            <a:chOff x="60040" y="828492"/>
            <a:chExt cx="8816330" cy="2182582"/>
          </a:xfrm>
        </p:grpSpPr>
        <p:sp>
          <p:nvSpPr>
            <p:cNvPr id="6" name="TextBox 5"/>
            <p:cNvSpPr txBox="1"/>
            <p:nvPr/>
          </p:nvSpPr>
          <p:spPr>
            <a:xfrm>
              <a:off x="2771169" y="828492"/>
              <a:ext cx="58010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00FF"/>
                  </a:solidFill>
                </a:rPr>
                <a:t>Pure metal or alloy?</a:t>
              </a:r>
            </a:p>
            <a:p>
              <a:r>
                <a:rPr lang="en-GB" dirty="0"/>
                <a:t>P</a:t>
              </a:r>
              <a:r>
                <a:rPr lang="en-GB" dirty="0" smtClean="0"/>
                <a:t>hases, </a:t>
              </a:r>
              <a:r>
                <a:rPr lang="en-GB" dirty="0" err="1" smtClean="0"/>
                <a:t>intermetallics</a:t>
              </a:r>
              <a:r>
                <a:rPr lang="en-GB" dirty="0" smtClean="0"/>
                <a:t>, precipitates, impurities, surface preparation, temperature gradients, crystal vibrations.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71168" y="2087744"/>
              <a:ext cx="61052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00FF"/>
                  </a:solidFill>
                </a:rPr>
                <a:t>Solution: </a:t>
              </a:r>
              <a:r>
                <a:rPr lang="en-GB" dirty="0" smtClean="0"/>
                <a:t>compositional variations (O</a:t>
              </a:r>
              <a:r>
                <a:rPr lang="en-GB" baseline="-25000" dirty="0" smtClean="0"/>
                <a:t>2</a:t>
              </a:r>
              <a:r>
                <a:rPr lang="en-GB" dirty="0" smtClean="0"/>
                <a:t>, Cl</a:t>
              </a:r>
              <a:r>
                <a:rPr lang="en-GB" baseline="30000" dirty="0" smtClean="0"/>
                <a:t>-</a:t>
              </a:r>
              <a:r>
                <a:rPr lang="en-GB" dirty="0" smtClean="0"/>
                <a:t>, other conc.), conductivity,</a:t>
              </a:r>
              <a:r>
                <a:rPr lang="en-GB" b="1" dirty="0" smtClean="0">
                  <a:solidFill>
                    <a:srgbClr val="0000FF"/>
                  </a:solidFill>
                </a:rPr>
                <a:t> </a:t>
              </a:r>
              <a:r>
                <a:rPr lang="en-GB" dirty="0" smtClean="0"/>
                <a:t>temperature gradients, convective fluxes, vibrations.</a:t>
              </a:r>
              <a:r>
                <a:rPr lang="en-GB" b="1" dirty="0" smtClean="0"/>
                <a:t>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040" y="1673935"/>
              <a:ext cx="24769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FF0000"/>
                  </a:solidFill>
                </a:rPr>
                <a:t>Heterogeneities</a:t>
              </a:r>
            </a:p>
          </p:txBody>
        </p:sp>
        <p:sp>
          <p:nvSpPr>
            <p:cNvPr id="23" name="Left Brace 22"/>
            <p:cNvSpPr/>
            <p:nvPr/>
          </p:nvSpPr>
          <p:spPr>
            <a:xfrm>
              <a:off x="2555691" y="949124"/>
              <a:ext cx="172793" cy="1967696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7729" y="3216956"/>
            <a:ext cx="3334223" cy="1754326"/>
            <a:chOff x="327729" y="3216956"/>
            <a:chExt cx="3334223" cy="1754326"/>
          </a:xfrm>
        </p:grpSpPr>
        <p:sp>
          <p:nvSpPr>
            <p:cNvPr id="8" name="TextBox 7"/>
            <p:cNvSpPr txBox="1"/>
            <p:nvPr/>
          </p:nvSpPr>
          <p:spPr>
            <a:xfrm>
              <a:off x="349827" y="3216956"/>
              <a:ext cx="3312125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Solution composition</a:t>
              </a:r>
            </a:p>
            <a:p>
              <a:r>
                <a:rPr lang="en-GB" dirty="0" smtClean="0"/>
                <a:t>Conductivity</a:t>
              </a:r>
            </a:p>
            <a:p>
              <a:r>
                <a:rPr lang="en-GB" dirty="0" smtClean="0"/>
                <a:t>pH</a:t>
              </a:r>
            </a:p>
            <a:p>
              <a:r>
                <a:rPr lang="en-GB" dirty="0" smtClean="0"/>
                <a:t>Passivity</a:t>
              </a:r>
            </a:p>
            <a:p>
              <a:r>
                <a:rPr lang="en-GB" dirty="0" smtClean="0"/>
                <a:t>Time</a:t>
              </a:r>
            </a:p>
            <a:p>
              <a:r>
                <a:rPr lang="en-GB" dirty="0" smtClean="0"/>
                <a:t>Geometry (size and distances)</a:t>
              </a:r>
              <a:endParaRPr lang="en-GB" dirty="0"/>
            </a:p>
          </p:txBody>
        </p:sp>
        <p:sp>
          <p:nvSpPr>
            <p:cNvPr id="25" name="Left Brace 24"/>
            <p:cNvSpPr/>
            <p:nvPr/>
          </p:nvSpPr>
          <p:spPr>
            <a:xfrm>
              <a:off x="327729" y="3263256"/>
              <a:ext cx="45719" cy="1652179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610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04750" y="1366825"/>
            <a:ext cx="2519363" cy="2497138"/>
            <a:chOff x="3035300" y="1089025"/>
            <a:chExt cx="2519363" cy="2497138"/>
          </a:xfrm>
        </p:grpSpPr>
        <p:pic>
          <p:nvPicPr>
            <p:cNvPr id="17410" name="Picture 4" descr="VNZ-HEMPEL-SVET-reduzid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300" y="1089025"/>
              <a:ext cx="2519363" cy="249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1" name="Line 5"/>
            <p:cNvSpPr>
              <a:spLocks noChangeShapeType="1"/>
            </p:cNvSpPr>
            <p:nvPr/>
          </p:nvSpPr>
          <p:spPr bwMode="auto">
            <a:xfrm>
              <a:off x="3997325" y="2184400"/>
              <a:ext cx="50323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2" name="Text Box 6"/>
            <p:cNvSpPr txBox="1">
              <a:spLocks noChangeArrowheads="1"/>
            </p:cNvSpPr>
            <p:nvPr/>
          </p:nvSpPr>
          <p:spPr bwMode="auto">
            <a:xfrm>
              <a:off x="3897313" y="1857375"/>
              <a:ext cx="7377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8.5mm</a:t>
              </a:r>
            </a:p>
          </p:txBody>
        </p:sp>
      </p:grpSp>
      <p:sp>
        <p:nvSpPr>
          <p:cNvPr id="17413" name="Text Box 19"/>
          <p:cNvSpPr txBox="1">
            <a:spLocks noChangeArrowheads="1"/>
          </p:cNvSpPr>
          <p:nvPr/>
        </p:nvSpPr>
        <p:spPr bwMode="auto">
          <a:xfrm>
            <a:off x="1377950" y="784750"/>
            <a:ext cx="6388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+mj-lt"/>
                <a:cs typeface="Arial" panose="020B0604020202020204" pitchFamily="34" charset="0"/>
              </a:rPr>
              <a:t>E</a:t>
            </a:r>
            <a:r>
              <a:rPr lang="en-US" altLang="en-US" sz="2000" dirty="0" smtClean="0">
                <a:latin typeface="+mj-lt"/>
                <a:cs typeface="Arial" panose="020B0604020202020204" pitchFamily="34" charset="0"/>
              </a:rPr>
              <a:t>poxy </a:t>
            </a:r>
            <a:r>
              <a:rPr lang="en-US" altLang="en-US" sz="2000" dirty="0" err="1" smtClean="0">
                <a:latin typeface="+mj-lt"/>
                <a:cs typeface="Arial" panose="020B0604020202020204" pitchFamily="34" charset="0"/>
              </a:rPr>
              <a:t>clearcoat</a:t>
            </a:r>
            <a:r>
              <a:rPr lang="en-US" altLang="en-US" sz="20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+mj-lt"/>
                <a:cs typeface="Arial" panose="020B0604020202020204" pitchFamily="34" charset="0"/>
              </a:rPr>
              <a:t>on carbon </a:t>
            </a:r>
            <a:r>
              <a:rPr lang="en-US" altLang="en-US" sz="2000" dirty="0" smtClean="0">
                <a:latin typeface="+mj-lt"/>
                <a:cs typeface="Arial" panose="020B0604020202020204" pitchFamily="34" charset="0"/>
              </a:rPr>
              <a:t>steel</a:t>
            </a:r>
            <a:r>
              <a:rPr lang="en-US" altLang="en-US" sz="2000" dirty="0" smtClean="0">
                <a:latin typeface="+mj-lt"/>
                <a:cs typeface="Times New Roman" panose="02020603050405020304" pitchFamily="18" charset="0"/>
              </a:rPr>
              <a:t>; </a:t>
            </a:r>
            <a:r>
              <a:rPr lang="en-US" altLang="en-US" sz="2000" dirty="0">
                <a:latin typeface="+mj-lt"/>
                <a:cs typeface="Times New Roman" panose="02020603050405020304" pitchFamily="18" charset="0"/>
              </a:rPr>
              <a:t>0.1M</a:t>
            </a:r>
            <a:r>
              <a:rPr lang="en-US" altLang="en-US" sz="2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+mj-lt"/>
                <a:cs typeface="Times New Roman" panose="02020603050405020304" pitchFamily="18" charset="0"/>
              </a:rPr>
              <a:t>NaCl</a:t>
            </a:r>
            <a:endParaRPr lang="en-US" alt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90488" y="31669"/>
            <a:ext cx="1808508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Context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3906" y="1535100"/>
            <a:ext cx="3778251" cy="4886060"/>
            <a:chOff x="73025" y="1257300"/>
            <a:chExt cx="3778251" cy="4886060"/>
          </a:xfrm>
        </p:grpSpPr>
        <p:grpSp>
          <p:nvGrpSpPr>
            <p:cNvPr id="31" name="Group 30"/>
            <p:cNvGrpSpPr/>
            <p:nvPr/>
          </p:nvGrpSpPr>
          <p:grpSpPr>
            <a:xfrm>
              <a:off x="348550" y="3873708"/>
              <a:ext cx="2362890" cy="2269652"/>
              <a:chOff x="117055" y="3005602"/>
              <a:chExt cx="2362890" cy="2269652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3"/>
              <a:srcRect l="29224" t="5939" r="28504" b="5872"/>
              <a:stretch/>
            </p:blipFill>
            <p:spPr>
              <a:xfrm>
                <a:off x="597484" y="3090166"/>
                <a:ext cx="1782790" cy="18596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33" name="Straight Connector 32"/>
              <p:cNvCxnSpPr/>
              <p:nvPr/>
            </p:nvCxnSpPr>
            <p:spPr>
              <a:xfrm>
                <a:off x="542925" y="3084451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3"/>
              <p:cNvGrpSpPr/>
              <p:nvPr/>
            </p:nvGrpSpPr>
            <p:grpSpPr>
              <a:xfrm>
                <a:off x="1917359" y="3230733"/>
                <a:ext cx="439620" cy="1578527"/>
                <a:chOff x="1892594" y="3230733"/>
                <a:chExt cx="439620" cy="1578527"/>
              </a:xfrm>
            </p:grpSpPr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90816" t="25027" r="2104" b="24028"/>
                <a:stretch/>
              </p:blipFill>
              <p:spPr>
                <a:xfrm>
                  <a:off x="1892594" y="3230733"/>
                  <a:ext cx="438724" cy="1578527"/>
                </a:xfrm>
                <a:prstGeom prst="rect">
                  <a:avLst/>
                </a:prstGeom>
              </p:spPr>
            </p:pic>
            <p:sp>
              <p:nvSpPr>
                <p:cNvPr id="53" name="TextBox 52"/>
                <p:cNvSpPr txBox="1"/>
                <p:nvPr/>
              </p:nvSpPr>
              <p:spPr>
                <a:xfrm>
                  <a:off x="1900214" y="3238353"/>
                  <a:ext cx="4320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r>
                    <a:rPr lang="el-GR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μ</a:t>
                  </a:r>
                  <a:r>
                    <a:rPr lang="pt-PT" sz="1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 cm</a:t>
                  </a:r>
                  <a:r>
                    <a:rPr lang="pt-PT" sz="10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-2</a:t>
                  </a:r>
                  <a:endParaRPr lang="en-GB" sz="1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542925" y="3551652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542925" y="4018853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542925" y="4486054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542925" y="4953256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588645" y="495433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040887" y="495433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489319" y="495433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937751" y="495433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378564" y="495433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409136" y="4870712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290315" y="4994399"/>
                <a:ext cx="18963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3.2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27441" y="4994399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48176" y="3005602"/>
                <a:ext cx="18963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3.3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401258" y="4994399"/>
                <a:ext cx="18963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1.6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79596" y="3941909"/>
                <a:ext cx="25821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1.65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243463" y="5121366"/>
                <a:ext cx="4928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X / mm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200000">
                <a:off x="-52410" y="3941908"/>
                <a:ext cx="4928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 / mm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3025" y="1257300"/>
              <a:ext cx="3778251" cy="2731642"/>
              <a:chOff x="73025" y="1257300"/>
              <a:chExt cx="3778251" cy="2731642"/>
            </a:xfrm>
          </p:grpSpPr>
          <p:grpSp>
            <p:nvGrpSpPr>
              <p:cNvPr id="17415" name="Group 27"/>
              <p:cNvGrpSpPr>
                <a:grpSpLocks/>
              </p:cNvGrpSpPr>
              <p:nvPr/>
            </p:nvGrpSpPr>
            <p:grpSpPr bwMode="auto">
              <a:xfrm>
                <a:off x="73025" y="1257300"/>
                <a:ext cx="2868613" cy="2159000"/>
                <a:chOff x="45" y="624"/>
                <a:chExt cx="1807" cy="1360"/>
              </a:xfrm>
            </p:grpSpPr>
            <p:pic>
              <p:nvPicPr>
                <p:cNvPr id="17432" name="Picture 8" descr="1003-reduzido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-6000" contras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" y="624"/>
                  <a:ext cx="1807" cy="1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7433" name="Group 9"/>
                <p:cNvGrpSpPr>
                  <a:grpSpLocks/>
                </p:cNvGrpSpPr>
                <p:nvPr/>
              </p:nvGrpSpPr>
              <p:grpSpPr bwMode="auto">
                <a:xfrm>
                  <a:off x="45" y="1644"/>
                  <a:ext cx="490" cy="252"/>
                  <a:chOff x="2649" y="2999"/>
                  <a:chExt cx="490" cy="252"/>
                </a:xfrm>
              </p:grpSpPr>
              <p:sp>
                <p:nvSpPr>
                  <p:cNvPr id="17434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49" y="2999"/>
                    <a:ext cx="490" cy="2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2000" b="1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rPr>
                      <a:t>1mm</a:t>
                    </a:r>
                  </a:p>
                </p:txBody>
              </p:sp>
              <p:sp>
                <p:nvSpPr>
                  <p:cNvPr id="17435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2751" y="3249"/>
                    <a:ext cx="258" cy="0"/>
                  </a:xfrm>
                  <a:prstGeom prst="line">
                    <a:avLst/>
                  </a:prstGeom>
                  <a:noFill/>
                  <a:ln w="5080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7417" name="Line 17"/>
              <p:cNvSpPr>
                <a:spLocks noChangeShapeType="1"/>
              </p:cNvSpPr>
              <p:nvPr/>
            </p:nvSpPr>
            <p:spPr bwMode="auto">
              <a:xfrm flipH="1">
                <a:off x="1747838" y="2314575"/>
                <a:ext cx="2103438" cy="61913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 type="arrow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27" name="Text Box 22"/>
              <p:cNvSpPr txBox="1">
                <a:spLocks noChangeArrowheads="1"/>
              </p:cNvSpPr>
              <p:nvPr/>
            </p:nvSpPr>
            <p:spPr bwMode="auto">
              <a:xfrm>
                <a:off x="1048526" y="3650388"/>
                <a:ext cx="133341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600" b="1" dirty="0">
                    <a:latin typeface="+mj-lt"/>
                    <a:cs typeface="Arial" panose="020B0604020202020204" pitchFamily="34" charset="0"/>
                  </a:rPr>
                  <a:t>10 </a:t>
                </a:r>
                <a:r>
                  <a:rPr lang="en-US" altLang="en-US" sz="1600" b="1" dirty="0" smtClean="0">
                    <a:latin typeface="+mj-lt"/>
                    <a:cs typeface="Arial" panose="020B0604020202020204" pitchFamily="34" charset="0"/>
                  </a:rPr>
                  <a:t>minutes</a:t>
                </a:r>
                <a:endParaRPr lang="en-US" altLang="en-US" sz="1600" b="1" dirty="0">
                  <a:latin typeface="+mj-lt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349929" y="1535100"/>
            <a:ext cx="4665385" cy="4753149"/>
            <a:chOff x="4280479" y="1257300"/>
            <a:chExt cx="4665385" cy="4753149"/>
          </a:xfrm>
        </p:grpSpPr>
        <p:grpSp>
          <p:nvGrpSpPr>
            <p:cNvPr id="17416" name="Group 12"/>
            <p:cNvGrpSpPr>
              <a:grpSpLocks/>
            </p:cNvGrpSpPr>
            <p:nvPr/>
          </p:nvGrpSpPr>
          <p:grpSpPr bwMode="auto">
            <a:xfrm>
              <a:off x="5651501" y="1257300"/>
              <a:ext cx="2868613" cy="2159000"/>
              <a:chOff x="2336" y="2614"/>
              <a:chExt cx="1807" cy="1360"/>
            </a:xfrm>
          </p:grpSpPr>
          <p:pic>
            <p:nvPicPr>
              <p:cNvPr id="17428" name="Picture 13" descr="1006-reduzido"/>
              <p:cNvPicPr>
                <a:picLocks noChangeAspect="1" noChangeArrowheads="1"/>
              </p:cNvPicPr>
              <p:nvPr/>
            </p:nvPicPr>
            <p:blipFill>
              <a:blip r:embed="rId6">
                <a:lum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6" y="2614"/>
                <a:ext cx="1807" cy="1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7429" name="Group 14"/>
              <p:cNvGrpSpPr>
                <a:grpSpLocks/>
              </p:cNvGrpSpPr>
              <p:nvPr/>
            </p:nvGrpSpPr>
            <p:grpSpPr bwMode="auto">
              <a:xfrm>
                <a:off x="2381" y="3634"/>
                <a:ext cx="518" cy="252"/>
                <a:chOff x="2621" y="3203"/>
                <a:chExt cx="518" cy="252"/>
              </a:xfrm>
            </p:grpSpPr>
            <p:sp>
              <p:nvSpPr>
                <p:cNvPr id="1743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649" y="3203"/>
                  <a:ext cx="49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 dirty="0">
                      <a:solidFill>
                        <a:schemeClr val="bg1"/>
                      </a:solidFill>
                      <a:latin typeface="+mj-lt"/>
                      <a:cs typeface="Arial" panose="020B0604020202020204" pitchFamily="34" charset="0"/>
                    </a:rPr>
                    <a:t>1mm</a:t>
                  </a:r>
                </a:p>
              </p:txBody>
            </p:sp>
            <p:sp>
              <p:nvSpPr>
                <p:cNvPr id="17431" name="Line 16"/>
                <p:cNvSpPr>
                  <a:spLocks noChangeShapeType="1"/>
                </p:cNvSpPr>
                <p:nvPr/>
              </p:nvSpPr>
              <p:spPr bwMode="auto">
                <a:xfrm>
                  <a:off x="2621" y="3453"/>
                  <a:ext cx="517" cy="0"/>
                </a:xfrm>
                <a:prstGeom prst="line">
                  <a:avLst/>
                </a:prstGeom>
                <a:noFill/>
                <a:ln w="508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7418" name="Line 18"/>
            <p:cNvSpPr>
              <a:spLocks noChangeShapeType="1"/>
            </p:cNvSpPr>
            <p:nvPr/>
          </p:nvSpPr>
          <p:spPr bwMode="auto">
            <a:xfrm>
              <a:off x="4608513" y="2314575"/>
              <a:ext cx="2244725" cy="222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8508539" y="4212500"/>
              <a:ext cx="437325" cy="1417321"/>
              <a:chOff x="4202203" y="3710939"/>
              <a:chExt cx="437325" cy="1417321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7"/>
              <a:srcRect l="91813" t="25738" r="1436" b="29787"/>
              <a:stretch/>
            </p:blipFill>
            <p:spPr>
              <a:xfrm>
                <a:off x="4202203" y="3710939"/>
                <a:ext cx="430341" cy="1417321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4207528" y="3711223"/>
                <a:ext cx="4320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r>
                  <a:rPr lang="el-GR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pt-PT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cm</a:t>
                </a:r>
                <a:r>
                  <a:rPr lang="pt-PT" sz="10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endParaRPr lang="en-GB" sz="1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6242256" y="4041787"/>
              <a:ext cx="2181915" cy="1968662"/>
              <a:chOff x="4237728" y="4367679"/>
              <a:chExt cx="2181915" cy="1968662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 rotWithShape="1">
              <a:blip r:embed="rId8"/>
              <a:srcRect l="27529" t="6151" r="27334" b="6009"/>
              <a:stretch/>
            </p:blipFill>
            <p:spPr>
              <a:xfrm>
                <a:off x="4722927" y="4455168"/>
                <a:ext cx="1590856" cy="1548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79" name="Straight Connector 78"/>
              <p:cNvCxnSpPr/>
              <p:nvPr/>
            </p:nvCxnSpPr>
            <p:spPr>
              <a:xfrm>
                <a:off x="4669313" y="4446528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4669313" y="4843721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4669313" y="5233294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4669313" y="5622867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4669313" y="6008628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715033" y="6009708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5115840" y="6013518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5516647" y="6013518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5917454" y="6013518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6318262" y="6013518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/>
              <p:cNvSpPr txBox="1"/>
              <p:nvPr/>
            </p:nvSpPr>
            <p:spPr>
              <a:xfrm>
                <a:off x="4535524" y="5926084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230013" y="6055486"/>
                <a:ext cx="18963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1.5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653829" y="6049771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4468849" y="4367679"/>
                <a:ext cx="18963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1.4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5392391" y="5978542"/>
                <a:ext cx="252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0.75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4400269" y="5155396"/>
                <a:ext cx="25821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0.7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5272696" y="6182453"/>
                <a:ext cx="4928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X / mm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 rot="16200000">
                <a:off x="4068263" y="5159205"/>
                <a:ext cx="4928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 / mm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8" name="Text Box 22"/>
            <p:cNvSpPr txBox="1">
              <a:spLocks noChangeArrowheads="1"/>
            </p:cNvSpPr>
            <p:nvPr/>
          </p:nvSpPr>
          <p:spPr bwMode="auto">
            <a:xfrm>
              <a:off x="7101711" y="3750054"/>
              <a:ext cx="864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b="1" dirty="0" smtClean="0">
                  <a:latin typeface="+mj-lt"/>
                  <a:cs typeface="Arial" panose="020B0604020202020204" pitchFamily="34" charset="0"/>
                </a:rPr>
                <a:t>1 hour</a:t>
              </a:r>
              <a:endParaRPr lang="en-US" altLang="en-US" sz="1600" b="1" dirty="0">
                <a:latin typeface="+mj-lt"/>
                <a:cs typeface="Arial" panose="020B0604020202020204" pitchFamily="34" charset="0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4280479" y="4018685"/>
              <a:ext cx="2208585" cy="1961042"/>
              <a:chOff x="117055" y="3314212"/>
              <a:chExt cx="2208585" cy="1961042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548640" y="3393061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48640" y="3782634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548640" y="4172207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548640" y="4561780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548640" y="4947541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594360" y="4948621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001835" y="4952431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409310" y="4952431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816785" y="4952431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2224259" y="4952431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/>
            </p:nvSpPr>
            <p:spPr>
              <a:xfrm>
                <a:off x="414851" y="4864997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2136010" y="4994399"/>
                <a:ext cx="18963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1.5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533156" y="4988684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348176" y="3314212"/>
                <a:ext cx="18963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1.4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290768" y="4917455"/>
                <a:ext cx="252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0.75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79596" y="4094309"/>
                <a:ext cx="25821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0.7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167263" y="5121366"/>
                <a:ext cx="4928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X / mm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 rot="16200000">
                <a:off x="-52410" y="4098118"/>
                <a:ext cx="4928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 / mm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7"/>
              <a:srcRect l="27124" t="6427" r="27102" b="6261"/>
              <a:stretch/>
            </p:blipFill>
            <p:spPr>
              <a:xfrm>
                <a:off x="600350" y="3399237"/>
                <a:ext cx="1623056" cy="1548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97" name="Text Box 22"/>
            <p:cNvSpPr txBox="1">
              <a:spLocks noChangeArrowheads="1"/>
            </p:cNvSpPr>
            <p:nvPr/>
          </p:nvSpPr>
          <p:spPr bwMode="auto">
            <a:xfrm>
              <a:off x="5155236" y="3748129"/>
              <a:ext cx="864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b="1" dirty="0" smtClean="0">
                  <a:latin typeface="+mj-lt"/>
                  <a:cs typeface="Arial" panose="020B0604020202020204" pitchFamily="34" charset="0"/>
                </a:rPr>
                <a:t>25 min</a:t>
              </a:r>
              <a:endParaRPr lang="en-US" altLang="en-US" sz="1600" b="1" dirty="0"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318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urbaix_CP_Fe com C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7537" b="35159"/>
          <a:stretch/>
        </p:blipFill>
        <p:spPr bwMode="auto">
          <a:xfrm>
            <a:off x="340948" y="1764002"/>
            <a:ext cx="8288489" cy="398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4554" y="5824517"/>
            <a:ext cx="44839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M. </a:t>
            </a:r>
            <a:r>
              <a:rPr lang="en-GB" altLang="en-US" sz="12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Pourbaix</a:t>
            </a:r>
            <a:r>
              <a:rPr lang="en-GB" altLang="en-US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Lições</a:t>
            </a:r>
            <a:r>
              <a:rPr lang="en-GB" altLang="en-US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Corrosão</a:t>
            </a:r>
            <a:r>
              <a:rPr lang="en-GB" altLang="en-US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Electroquímica</a:t>
            </a:r>
            <a:r>
              <a:rPr lang="en-GB" altLang="en-US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Lisboa</a:t>
            </a:r>
            <a:r>
              <a:rPr lang="en-GB" altLang="en-US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, 1986.</a:t>
            </a:r>
            <a:endParaRPr lang="en-GB" altLang="en-US" sz="1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0488" y="31669"/>
            <a:ext cx="38523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Same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metal/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alloy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3988" y="728071"/>
            <a:ext cx="45849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2800" dirty="0" err="1" smtClean="0">
                <a:solidFill>
                  <a:srgbClr val="00CC00"/>
                </a:solidFill>
              </a:rPr>
              <a:t>Different</a:t>
            </a:r>
            <a:r>
              <a:rPr lang="pt-PT" altLang="en-US" sz="2800" dirty="0" smtClean="0">
                <a:solidFill>
                  <a:srgbClr val="00CC00"/>
                </a:solidFill>
              </a:rPr>
              <a:t> </a:t>
            </a:r>
            <a:r>
              <a:rPr lang="pt-PT" altLang="en-US" sz="2800" dirty="0" err="1" smtClean="0">
                <a:solidFill>
                  <a:srgbClr val="00CC00"/>
                </a:solidFill>
              </a:rPr>
              <a:t>environment</a:t>
            </a:r>
            <a:r>
              <a:rPr lang="pt-PT" altLang="en-US" sz="2800" dirty="0" smtClean="0">
                <a:solidFill>
                  <a:srgbClr val="00CC00"/>
                </a:solidFill>
              </a:rPr>
              <a:t> (pH)</a:t>
            </a:r>
            <a:endParaRPr lang="en-US" altLang="en-US" sz="2800" dirty="0">
              <a:solidFill>
                <a:srgbClr val="00CC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93400" y="4907666"/>
            <a:ext cx="113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10</a:t>
            </a:r>
            <a:r>
              <a:rPr lang="en-GB" baseline="30000" dirty="0" smtClean="0">
                <a:solidFill>
                  <a:srgbClr val="0000FF"/>
                </a:solidFill>
              </a:rPr>
              <a:t>-2</a:t>
            </a:r>
            <a:r>
              <a:rPr lang="en-GB" dirty="0" smtClean="0">
                <a:solidFill>
                  <a:srgbClr val="0000FF"/>
                </a:solidFill>
              </a:rPr>
              <a:t> M Cl</a:t>
            </a:r>
            <a:r>
              <a:rPr lang="en-GB" baseline="30000" dirty="0" smtClean="0">
                <a:solidFill>
                  <a:srgbClr val="0000FF"/>
                </a:solidFill>
              </a:rPr>
              <a:t>-</a:t>
            </a:r>
            <a:endParaRPr lang="en-GB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6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olcurv_reaccoes catodicas, Fe_O2  e agu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1812" r="37872" b="34326"/>
          <a:stretch/>
        </p:blipFill>
        <p:spPr bwMode="auto">
          <a:xfrm>
            <a:off x="874149" y="764098"/>
            <a:ext cx="5548396" cy="598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68311" y="6517171"/>
            <a:ext cx="40073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H. </a:t>
            </a:r>
            <a:r>
              <a:rPr lang="en-GB" altLang="en-US" sz="1200" dirty="0" err="1">
                <a:solidFill>
                  <a:srgbClr val="FF0000"/>
                </a:solidFill>
                <a:latin typeface="Arial" panose="020B0604020202020204" pitchFamily="34" charset="0"/>
              </a:rPr>
              <a:t>Kaesche</a:t>
            </a:r>
            <a:r>
              <a:rPr lang="en-GB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, Corrosion of metals, Springer-</a:t>
            </a:r>
            <a:r>
              <a:rPr lang="en-GB" altLang="en-US" sz="1200" dirty="0" err="1">
                <a:solidFill>
                  <a:srgbClr val="FF0000"/>
                </a:solidFill>
                <a:latin typeface="Arial" panose="020B0604020202020204" pitchFamily="34" charset="0"/>
              </a:rPr>
              <a:t>Verlag</a:t>
            </a:r>
            <a:r>
              <a:rPr lang="en-GB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, 2005</a:t>
            </a:r>
            <a:r>
              <a:rPr lang="en-GB" altLang="en-US" sz="1000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0488" y="31669"/>
            <a:ext cx="35798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Different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metals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14389" y="935907"/>
            <a:ext cx="164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NEUTRAL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CONDITIONS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6319" y="1660984"/>
            <a:ext cx="61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Cu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4762" y="1660984"/>
            <a:ext cx="61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2918" y="1660984"/>
            <a:ext cx="61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6257" y="1660984"/>
            <a:ext cx="61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Mg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0488" y="31669"/>
            <a:ext cx="38651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Effect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distance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8" y="1009916"/>
            <a:ext cx="6167962" cy="52982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1250" y="6169695"/>
            <a:ext cx="5590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N.D. </a:t>
            </a:r>
            <a:r>
              <a:rPr lang="en-GB" sz="1200" dirty="0" err="1" smtClean="0">
                <a:solidFill>
                  <a:srgbClr val="FF0000"/>
                </a:solidFill>
              </a:rPr>
              <a:t>Tomashov</a:t>
            </a:r>
            <a:r>
              <a:rPr lang="en-GB" sz="1200" dirty="0" smtClean="0">
                <a:solidFill>
                  <a:srgbClr val="FF0000"/>
                </a:solidFill>
              </a:rPr>
              <a:t>, Theory of Corrosion and Protection of Metals, Macmillan, 1966.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4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0488" y="31669"/>
            <a:ext cx="28841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Other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metals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46" name="Picture 11" descr="F:\A\TRABALHO\VARIOS\2013_Mina\Mina_SVET\239_for Mina_Zn_epoxy_two defects_50mMNaCl\after immersion_1.75x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4706975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31951" y="942068"/>
            <a:ext cx="3995451" cy="5739708"/>
            <a:chOff x="4531951" y="942068"/>
            <a:chExt cx="3995451" cy="5739708"/>
          </a:xfrm>
        </p:grpSpPr>
        <p:sp>
          <p:nvSpPr>
            <p:cNvPr id="10" name="TextBox 9"/>
            <p:cNvSpPr txBox="1"/>
            <p:nvPr/>
          </p:nvSpPr>
          <p:spPr>
            <a:xfrm>
              <a:off x="5969919" y="942068"/>
              <a:ext cx="915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AZ31</a:t>
              </a:r>
              <a:endParaRPr lang="en-GB" sz="2400" b="1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7402" y="3709553"/>
              <a:ext cx="1920000" cy="144000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4548860" y="1529053"/>
              <a:ext cx="1905567" cy="1461760"/>
              <a:chOff x="4271060" y="1552203"/>
              <a:chExt cx="1905567" cy="1461760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70" t="6201" r="21383" b="7022"/>
              <a:stretch/>
            </p:blipFill>
            <p:spPr bwMode="auto">
              <a:xfrm>
                <a:off x="4275758" y="1573963"/>
                <a:ext cx="1900869" cy="14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271060" y="1552203"/>
                <a:ext cx="10070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minutes</a:t>
                </a:r>
                <a:endParaRPr lang="en-GB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552802" y="3079753"/>
              <a:ext cx="1862343" cy="1453832"/>
              <a:chOff x="4275002" y="3102903"/>
              <a:chExt cx="1862343" cy="1453832"/>
            </a:xfrm>
          </p:grpSpPr>
          <p:pic>
            <p:nvPicPr>
              <p:cNvPr id="10242" name="Picture 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53" t="7378" r="22653" b="7378"/>
              <a:stretch>
                <a:fillRect/>
              </a:stretch>
            </p:blipFill>
            <p:spPr bwMode="auto">
              <a:xfrm>
                <a:off x="4275758" y="3116735"/>
                <a:ext cx="1861587" cy="14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4275002" y="3102903"/>
                <a:ext cx="881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30 min</a:t>
                </a:r>
                <a:endParaRPr lang="en-GB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531951" y="4630453"/>
              <a:ext cx="1902834" cy="1456655"/>
              <a:chOff x="4254151" y="4653603"/>
              <a:chExt cx="1902834" cy="1456655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53" t="7378" r="22653" b="7378"/>
              <a:stretch>
                <a:fillRect/>
              </a:stretch>
            </p:blipFill>
            <p:spPr bwMode="auto">
              <a:xfrm>
                <a:off x="4295398" y="4670258"/>
                <a:ext cx="1861587" cy="14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254151" y="4653603"/>
                <a:ext cx="1056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20 hours</a:t>
                </a:r>
                <a:endParaRPr lang="en-GB" dirty="0"/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7402" y="5241776"/>
              <a:ext cx="1920000" cy="1440000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6591270" y="1550813"/>
              <a:ext cx="1920000" cy="1440000"/>
              <a:chOff x="6313470" y="1573963"/>
              <a:chExt cx="1920000" cy="14400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3470" y="1573963"/>
                <a:ext cx="1920000" cy="1440000"/>
              </a:xfrm>
              <a:prstGeom prst="rect">
                <a:avLst/>
              </a:prstGeom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6348610" y="2592728"/>
                <a:ext cx="756000" cy="369332"/>
                <a:chOff x="6348610" y="2592728"/>
                <a:chExt cx="756000" cy="369332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6348610" y="2592728"/>
                  <a:ext cx="756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 smtClean="0">
                      <a:solidFill>
                        <a:schemeClr val="bg1"/>
                      </a:solidFill>
                    </a:rPr>
                    <a:t>1 mm</a:t>
                  </a:r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6475934" y="2927335"/>
                  <a:ext cx="582376" cy="0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"/>
          <a:stretch/>
        </p:blipFill>
        <p:spPr>
          <a:xfrm>
            <a:off x="2057852" y="4723052"/>
            <a:ext cx="1907848" cy="144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10124" y="973723"/>
            <a:ext cx="1945279" cy="3610129"/>
            <a:chOff x="1010124" y="973723"/>
            <a:chExt cx="1945279" cy="3610129"/>
          </a:xfrm>
        </p:grpSpPr>
        <p:sp>
          <p:nvSpPr>
            <p:cNvPr id="2" name="TextBox 1"/>
            <p:cNvSpPr txBox="1"/>
            <p:nvPr/>
          </p:nvSpPr>
          <p:spPr>
            <a:xfrm>
              <a:off x="1229113" y="973723"/>
              <a:ext cx="15488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Pure Zinc</a:t>
              </a:r>
              <a:endParaRPr lang="en-GB" sz="2400" b="1" dirty="0"/>
            </a:p>
          </p:txBody>
        </p:sp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3" t="7378" r="22653" b="7378"/>
            <a:stretch>
              <a:fillRect/>
            </a:stretch>
          </p:blipFill>
          <p:spPr bwMode="auto">
            <a:xfrm>
              <a:off x="1065402" y="1584281"/>
              <a:ext cx="1860264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4" name="Picture 9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21" t="7187" r="22122" b="7074"/>
            <a:stretch/>
          </p:blipFill>
          <p:spPr bwMode="auto">
            <a:xfrm>
              <a:off x="1065402" y="3143852"/>
              <a:ext cx="1890001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010124" y="1570219"/>
              <a:ext cx="84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 hour</a:t>
              </a:r>
              <a:endParaRPr lang="en-GB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14066" y="3120919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12 hours</a:t>
              </a:r>
              <a:endParaRPr lang="en-GB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206751" y="2940889"/>
              <a:ext cx="48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023624" y="2579148"/>
              <a:ext cx="938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500 </a:t>
              </a:r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GB" dirty="0" smtClean="0"/>
                <a:t>m</a:t>
              </a:r>
              <a:endParaRPr lang="en-GB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165062" y="42115"/>
            <a:ext cx="502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CC00"/>
                </a:solidFill>
              </a:rPr>
              <a:t>Coatings and </a:t>
            </a:r>
            <a:r>
              <a:rPr lang="en-GB" sz="3600" dirty="0" err="1" smtClean="0">
                <a:solidFill>
                  <a:srgbClr val="00CC00"/>
                </a:solidFill>
              </a:rPr>
              <a:t>deffects</a:t>
            </a:r>
            <a:endParaRPr lang="en-GB" sz="3600" dirty="0" smtClean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4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0488" y="31669"/>
            <a:ext cx="28841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Other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metals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9380" y="882327"/>
            <a:ext cx="1680000" cy="5806959"/>
            <a:chOff x="359380" y="882327"/>
            <a:chExt cx="1680000" cy="5806959"/>
          </a:xfrm>
        </p:grpSpPr>
        <p:sp>
          <p:nvSpPr>
            <p:cNvPr id="7" name="TextBox 6"/>
            <p:cNvSpPr txBox="1"/>
            <p:nvPr/>
          </p:nvSpPr>
          <p:spPr>
            <a:xfrm>
              <a:off x="897012" y="882327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/>
                <a:t>Zinc</a:t>
              </a:r>
              <a:endParaRPr lang="en-GB" b="1" dirty="0"/>
            </a:p>
          </p:txBody>
        </p:sp>
        <p:pic>
          <p:nvPicPr>
            <p:cNvPr id="11273" name="Picture 9" descr="FriSep27ScnBefImg000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380" y="5429286"/>
              <a:ext cx="1680000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365056" y="4069392"/>
              <a:ext cx="1668648" cy="1272855"/>
              <a:chOff x="337866" y="4044924"/>
              <a:chExt cx="1668648" cy="1272855"/>
            </a:xfrm>
          </p:grpSpPr>
          <p:pic>
            <p:nvPicPr>
              <p:cNvPr id="11272" name="Picture 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17" t="7867" r="8372" b="7459"/>
              <a:stretch/>
            </p:blipFill>
            <p:spPr bwMode="auto">
              <a:xfrm>
                <a:off x="337866" y="4057779"/>
                <a:ext cx="1668648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337866" y="4044924"/>
                <a:ext cx="1056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18 hours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5569" y="2703572"/>
              <a:ext cx="1660323" cy="1278783"/>
              <a:chOff x="357543" y="2528302"/>
              <a:chExt cx="1660323" cy="1278783"/>
            </a:xfrm>
          </p:grpSpPr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08" t="6929" r="8496" b="7205"/>
              <a:stretch/>
            </p:blipFill>
            <p:spPr bwMode="auto">
              <a:xfrm>
                <a:off x="362686" y="2547085"/>
                <a:ext cx="1655180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357543" y="2528302"/>
                <a:ext cx="8418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1 hour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67205" y="1338696"/>
              <a:ext cx="1657051" cy="1277839"/>
              <a:chOff x="403843" y="1144884"/>
              <a:chExt cx="1657051" cy="1277839"/>
            </a:xfrm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45" t="4820" r="7354" b="4796"/>
              <a:stretch/>
            </p:blipFill>
            <p:spPr bwMode="auto">
              <a:xfrm>
                <a:off x="475162" y="1162723"/>
                <a:ext cx="1585732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403843" y="1144884"/>
                <a:ext cx="662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 smtClean="0"/>
                  <a:t>mins</a:t>
                </a:r>
                <a:endParaRPr lang="en-GB" dirty="0" smtClean="0"/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5198458" y="824452"/>
            <a:ext cx="3511336" cy="5803010"/>
            <a:chOff x="5198458" y="824452"/>
            <a:chExt cx="3511336" cy="5803010"/>
          </a:xfrm>
        </p:grpSpPr>
        <p:sp>
          <p:nvSpPr>
            <p:cNvPr id="9" name="TextBox 8"/>
            <p:cNvSpPr txBox="1"/>
            <p:nvPr/>
          </p:nvSpPr>
          <p:spPr>
            <a:xfrm>
              <a:off x="5941707" y="824452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Mg</a:t>
              </a:r>
              <a:endParaRPr lang="en-GB" b="1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198458" y="5342247"/>
              <a:ext cx="1710911" cy="1285215"/>
              <a:chOff x="6661472" y="3876534"/>
              <a:chExt cx="1710911" cy="1285215"/>
            </a:xfrm>
          </p:grpSpPr>
          <p:pic>
            <p:nvPicPr>
              <p:cNvPr id="21" name="Picture 1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87" t="6827" r="11848" b="6827"/>
              <a:stretch/>
            </p:blipFill>
            <p:spPr bwMode="auto">
              <a:xfrm>
                <a:off x="6726234" y="3901749"/>
                <a:ext cx="1646149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661472" y="3876534"/>
                <a:ext cx="1056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13 hours</a:t>
                </a:r>
              </a:p>
            </p:txBody>
          </p:sp>
        </p:grpSp>
        <p:pic>
          <p:nvPicPr>
            <p:cNvPr id="11271" name="Picture 7" descr="TueOct08ScnBefImg0026"/>
            <p:cNvPicPr>
              <a:picLocks noChangeAspect="1" noChangeArrowheads="1"/>
            </p:cNvPicPr>
            <p:nvPr/>
          </p:nvPicPr>
          <p:blipFill>
            <a:blip r:embed="rId7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441" y="5354854"/>
              <a:ext cx="1683192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oup 29"/>
            <p:cNvGrpSpPr/>
            <p:nvPr/>
          </p:nvGrpSpPr>
          <p:grpSpPr>
            <a:xfrm>
              <a:off x="5272818" y="1290645"/>
              <a:ext cx="1667827" cy="1311791"/>
              <a:chOff x="6510526" y="1312484"/>
              <a:chExt cx="1667827" cy="1311791"/>
            </a:xfrm>
          </p:grpSpPr>
          <p:pic>
            <p:nvPicPr>
              <p:cNvPr id="22" name="Picture 1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50" t="6896" r="11872" b="6352"/>
              <a:stretch/>
            </p:blipFill>
            <p:spPr bwMode="auto">
              <a:xfrm>
                <a:off x="6510526" y="1364275"/>
                <a:ext cx="1667827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6511858" y="1312484"/>
                <a:ext cx="662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 smtClean="0"/>
                  <a:t>mins</a:t>
                </a:r>
                <a:endParaRPr lang="en-GB" dirty="0" smtClean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237628" y="2634894"/>
              <a:ext cx="1712555" cy="1300320"/>
              <a:chOff x="6531003" y="2601429"/>
              <a:chExt cx="1712555" cy="1300320"/>
            </a:xfrm>
          </p:grpSpPr>
          <p:pic>
            <p:nvPicPr>
              <p:cNvPr id="24" name="Picture 1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10" t="7208" r="11830" b="6830"/>
              <a:stretch/>
            </p:blipFill>
            <p:spPr bwMode="auto">
              <a:xfrm>
                <a:off x="6565728" y="2641749"/>
                <a:ext cx="1677830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531003" y="2601429"/>
                <a:ext cx="881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30 min</a:t>
                </a:r>
              </a:p>
            </p:txBody>
          </p:sp>
        </p:grpSp>
        <p:pic>
          <p:nvPicPr>
            <p:cNvPr id="26" name="Picture 11" descr="MonOct07ScnBefImg0004"/>
            <p:cNvPicPr>
              <a:picLocks noChangeAspect="1" noChangeArrowheads="1"/>
            </p:cNvPicPr>
            <p:nvPr/>
          </p:nvPicPr>
          <p:blipFill>
            <a:blip r:embed="rId10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281" y="1342436"/>
              <a:ext cx="1683513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/>
          </p:nvGrpSpPr>
          <p:grpSpPr>
            <a:xfrm>
              <a:off x="5226518" y="3994182"/>
              <a:ext cx="1682851" cy="1289097"/>
              <a:chOff x="4882877" y="3675592"/>
              <a:chExt cx="1682851" cy="1289097"/>
            </a:xfrm>
          </p:grpSpPr>
          <p:pic>
            <p:nvPicPr>
              <p:cNvPr id="25" name="Picture 1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10" t="6827" r="11818" b="6827"/>
              <a:stretch/>
            </p:blipFill>
            <p:spPr bwMode="auto">
              <a:xfrm>
                <a:off x="4912768" y="3704689"/>
                <a:ext cx="1652960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4882877" y="3675592"/>
                <a:ext cx="4331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2h</a:t>
                </a:r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3547025" y="42115"/>
            <a:ext cx="309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CC00"/>
                </a:solidFill>
              </a:rPr>
              <a:t>Twin wires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574425" y="777921"/>
            <a:ext cx="1841735" cy="5927576"/>
            <a:chOff x="2458678" y="777921"/>
            <a:chExt cx="1841735" cy="5927576"/>
          </a:xfrm>
        </p:grpSpPr>
        <p:sp>
          <p:nvSpPr>
            <p:cNvPr id="10" name="TextBox 9"/>
            <p:cNvSpPr txBox="1"/>
            <p:nvPr/>
          </p:nvSpPr>
          <p:spPr>
            <a:xfrm>
              <a:off x="2916033" y="777921"/>
              <a:ext cx="10887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/>
                <a:t>polished</a:t>
              </a:r>
            </a:p>
            <a:p>
              <a:pPr algn="ctr"/>
              <a:r>
                <a:rPr lang="en-GB" b="1" dirty="0" smtClean="0"/>
                <a:t>AA2024</a:t>
              </a:r>
              <a:endParaRPr lang="en-GB" b="1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458678" y="2696326"/>
              <a:ext cx="1818271" cy="1284380"/>
              <a:chOff x="2551278" y="2522705"/>
              <a:chExt cx="1818271" cy="1284380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33" r="8606" b="6402"/>
              <a:stretch/>
            </p:blipFill>
            <p:spPr bwMode="auto">
              <a:xfrm>
                <a:off x="2551278" y="2547085"/>
                <a:ext cx="1818271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683899" y="2522705"/>
                <a:ext cx="8418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1 hour</a:t>
                </a:r>
              </a:p>
            </p:txBody>
          </p:sp>
        </p:grpSp>
        <p:pic>
          <p:nvPicPr>
            <p:cNvPr id="11269" name="Picture 5" descr="FriSep20ScnBefImg001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413" y="5445497"/>
              <a:ext cx="1680000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2630070" y="4059920"/>
              <a:ext cx="1660687" cy="1261724"/>
              <a:chOff x="2649010" y="3921022"/>
              <a:chExt cx="1660687" cy="1261724"/>
            </a:xfrm>
          </p:grpSpPr>
          <p:pic>
            <p:nvPicPr>
              <p:cNvPr id="11268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98" t="7669" r="10570" b="7276"/>
              <a:stretch/>
            </p:blipFill>
            <p:spPr bwMode="auto">
              <a:xfrm>
                <a:off x="2649010" y="3922746"/>
                <a:ext cx="1660687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2670567" y="3921022"/>
                <a:ext cx="1056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17 hours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620413" y="1380877"/>
              <a:ext cx="1680000" cy="1260000"/>
              <a:chOff x="2620413" y="1380877"/>
              <a:chExt cx="1680000" cy="1260000"/>
            </a:xfrm>
          </p:grpSpPr>
          <p:pic>
            <p:nvPicPr>
              <p:cNvPr id="11267" name="Picture 3" descr="ThuSep19ScnBefImg0000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0413" y="1380877"/>
                <a:ext cx="1680000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Straight Connector 15"/>
              <p:cNvCxnSpPr/>
              <p:nvPr/>
            </p:nvCxnSpPr>
            <p:spPr>
              <a:xfrm>
                <a:off x="3136739" y="2314937"/>
                <a:ext cx="231494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846106" y="2269450"/>
                <a:ext cx="760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</a:rPr>
                  <a:t>1 mm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572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7025" y="42115"/>
            <a:ext cx="2007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CC00"/>
                </a:solidFill>
              </a:rPr>
              <a:t>Plates</a:t>
            </a: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0488" y="31669"/>
            <a:ext cx="28841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Other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metals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43642" y="835792"/>
            <a:ext cx="1681935" cy="5782865"/>
            <a:chOff x="143642" y="835792"/>
            <a:chExt cx="1681935" cy="5782865"/>
          </a:xfrm>
        </p:grpSpPr>
        <p:sp>
          <p:nvSpPr>
            <p:cNvPr id="7" name="TextBox 6"/>
            <p:cNvSpPr txBox="1"/>
            <p:nvPr/>
          </p:nvSpPr>
          <p:spPr>
            <a:xfrm>
              <a:off x="590912" y="835792"/>
              <a:ext cx="787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Zinc</a:t>
              </a:r>
              <a:endParaRPr lang="en-GB" sz="2400" b="1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02887" y="1308248"/>
              <a:ext cx="1563444" cy="1274939"/>
              <a:chOff x="186570" y="1308248"/>
              <a:chExt cx="1563444" cy="127493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l="36375" t="7129" r="15012" b="6606"/>
              <a:stretch/>
            </p:blipFill>
            <p:spPr bwMode="auto">
              <a:xfrm>
                <a:off x="219205" y="1323187"/>
                <a:ext cx="1530809" cy="126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86570" y="1308248"/>
                <a:ext cx="5020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1 h</a:t>
                </a:r>
                <a:endParaRPr lang="en-GB" dirty="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94778" y="2632067"/>
              <a:ext cx="1579662" cy="1293400"/>
              <a:chOff x="186570" y="2906962"/>
              <a:chExt cx="1579662" cy="129340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36541" t="7487" r="14228" b="6963"/>
              <a:stretch/>
            </p:blipFill>
            <p:spPr bwMode="auto">
              <a:xfrm>
                <a:off x="202988" y="2940362"/>
                <a:ext cx="1563244" cy="126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86570" y="2906962"/>
                <a:ext cx="5020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6</a:t>
                </a:r>
                <a:r>
                  <a:rPr lang="en-GB" dirty="0" smtClean="0"/>
                  <a:t> h</a:t>
                </a:r>
                <a:endParaRPr lang="en-GB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91626" y="3951197"/>
              <a:ext cx="1585967" cy="1323857"/>
              <a:chOff x="143642" y="4200362"/>
              <a:chExt cx="1585967" cy="132385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l="36706" t="7129" r="14289" b="6606"/>
              <a:stretch/>
            </p:blipFill>
            <p:spPr bwMode="auto">
              <a:xfrm>
                <a:off x="186571" y="4264219"/>
                <a:ext cx="1543038" cy="126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43642" y="4200362"/>
                <a:ext cx="6238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24 h</a:t>
                </a:r>
                <a:endParaRPr lang="en-GB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43642" y="5358657"/>
              <a:ext cx="1681935" cy="1260000"/>
              <a:chOff x="143642" y="5358657"/>
              <a:chExt cx="1681935" cy="1260000"/>
            </a:xfrm>
          </p:grpSpPr>
          <p:pic>
            <p:nvPicPr>
              <p:cNvPr id="15" name="Picture 14" descr="C:\Users\Mina\Desktop\Results\SVET\187_Zn_Plate\WedOct16ScnGrp3054\ThuOct17ScnBefImg0014.bmp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642" y="5358657"/>
                <a:ext cx="1681935" cy="12600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2" name="Straight Arrow Connector 21"/>
              <p:cNvCxnSpPr/>
              <p:nvPr/>
            </p:nvCxnSpPr>
            <p:spPr>
              <a:xfrm>
                <a:off x="1555699" y="5544273"/>
                <a:ext cx="0" cy="97200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 rot="16200000">
                <a:off x="1355737" y="5843341"/>
                <a:ext cx="631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5 mm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3995836" y="893671"/>
            <a:ext cx="1681875" cy="4855529"/>
            <a:chOff x="3995836" y="893671"/>
            <a:chExt cx="1681875" cy="4855529"/>
          </a:xfrm>
        </p:grpSpPr>
        <p:sp>
          <p:nvSpPr>
            <p:cNvPr id="11" name="TextBox 10"/>
            <p:cNvSpPr txBox="1"/>
            <p:nvPr/>
          </p:nvSpPr>
          <p:spPr>
            <a:xfrm>
              <a:off x="4140108" y="893671"/>
              <a:ext cx="13933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smtClean="0"/>
                <a:t>AA2024 </a:t>
              </a:r>
            </a:p>
            <a:p>
              <a:pPr algn="ctr"/>
              <a:r>
                <a:rPr lang="en-GB" sz="2400" b="1" dirty="0" smtClean="0"/>
                <a:t>etched</a:t>
              </a:r>
              <a:endParaRPr lang="en-GB" sz="2400" b="1" dirty="0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042740" y="1790524"/>
              <a:ext cx="1588066" cy="1306963"/>
              <a:chOff x="4027337" y="1737571"/>
              <a:chExt cx="1588066" cy="1306963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84" t="6772" r="2943" b="6963"/>
              <a:stretch/>
            </p:blipFill>
            <p:spPr bwMode="auto">
              <a:xfrm>
                <a:off x="4063833" y="1784534"/>
                <a:ext cx="1551570" cy="126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4027337" y="1737571"/>
                <a:ext cx="5020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4</a:t>
                </a:r>
                <a:r>
                  <a:rPr lang="en-GB" dirty="0" smtClean="0"/>
                  <a:t> h</a:t>
                </a:r>
                <a:endParaRPr lang="en-GB" dirty="0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141629" y="3163343"/>
              <a:ext cx="1390288" cy="1260000"/>
              <a:chOff x="4038236" y="3132104"/>
              <a:chExt cx="1390288" cy="1260000"/>
            </a:xfrm>
          </p:grpSpPr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08" t="5666" r="16341" b="5666"/>
              <a:stretch/>
            </p:blipFill>
            <p:spPr bwMode="auto">
              <a:xfrm>
                <a:off x="4119675" y="3132104"/>
                <a:ext cx="1308849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4038236" y="3151724"/>
                <a:ext cx="6238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12 h</a:t>
                </a:r>
                <a:endParaRPr lang="en-GB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995836" y="4489200"/>
              <a:ext cx="1681875" cy="1260000"/>
              <a:chOff x="3995836" y="4489200"/>
              <a:chExt cx="1681875" cy="1260000"/>
            </a:xfrm>
          </p:grpSpPr>
          <p:pic>
            <p:nvPicPr>
              <p:cNvPr id="10244" name="Picture 4" descr="WedOct23ScnBefImg001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836" y="4489200"/>
                <a:ext cx="1681875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5" name="Straight Arrow Connector 44"/>
              <p:cNvCxnSpPr/>
              <p:nvPr/>
            </p:nvCxnSpPr>
            <p:spPr>
              <a:xfrm>
                <a:off x="5417695" y="4635144"/>
                <a:ext cx="0" cy="104400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 rot="16200000">
                <a:off x="5206158" y="4980512"/>
                <a:ext cx="631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5 mm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2111526" y="858946"/>
            <a:ext cx="1678131" cy="4887918"/>
            <a:chOff x="2111526" y="858946"/>
            <a:chExt cx="1678131" cy="4887918"/>
          </a:xfrm>
        </p:grpSpPr>
        <p:sp>
          <p:nvSpPr>
            <p:cNvPr id="10" name="TextBox 9"/>
            <p:cNvSpPr txBox="1"/>
            <p:nvPr/>
          </p:nvSpPr>
          <p:spPr>
            <a:xfrm>
              <a:off x="2253926" y="858946"/>
              <a:ext cx="13933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smtClean="0"/>
                <a:t>AA2024 </a:t>
              </a:r>
            </a:p>
            <a:p>
              <a:pPr algn="ctr"/>
              <a:r>
                <a:rPr lang="en-GB" sz="2400" b="1" dirty="0" smtClean="0"/>
                <a:t>polished</a:t>
              </a:r>
              <a:endParaRPr lang="en-GB" sz="2400" b="1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259836" y="1770675"/>
              <a:ext cx="1381511" cy="1294724"/>
              <a:chOff x="2241360" y="1712636"/>
              <a:chExt cx="1381511" cy="1294724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09" t="6157" r="16546" b="6404"/>
              <a:stretch/>
            </p:blipFill>
            <p:spPr bwMode="auto">
              <a:xfrm>
                <a:off x="2283342" y="1747360"/>
                <a:ext cx="1339529" cy="12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241360" y="1712636"/>
                <a:ext cx="5020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4</a:t>
                </a:r>
                <a:r>
                  <a:rPr lang="en-GB" dirty="0" smtClean="0"/>
                  <a:t> h</a:t>
                </a:r>
                <a:endParaRPr lang="en-GB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166995" y="3146131"/>
              <a:ext cx="1567192" cy="1260000"/>
              <a:chOff x="2159357" y="3074938"/>
              <a:chExt cx="1567192" cy="126000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6772" r="3274" b="6963"/>
              <a:stretch/>
            </p:blipFill>
            <p:spPr bwMode="auto">
              <a:xfrm>
                <a:off x="2180185" y="3074938"/>
                <a:ext cx="1546364" cy="126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2159357" y="3081796"/>
                <a:ext cx="6238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12 h</a:t>
                </a:r>
                <a:endParaRPr lang="en-GB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111526" y="4486864"/>
              <a:ext cx="1678131" cy="1260000"/>
              <a:chOff x="2111526" y="4493858"/>
              <a:chExt cx="1678131" cy="1260000"/>
            </a:xfrm>
          </p:grpSpPr>
          <p:pic>
            <p:nvPicPr>
              <p:cNvPr id="41" name="Picture 40" descr="C:\Users\localadmin\Desktop\Results\SVET\184_AA2024_Plate_Etched\TueOct15ScnGrp3044\WedOct16ScnBefImg0012.bmp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1526" y="4493858"/>
                <a:ext cx="1678131" cy="12600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7" name="Straight Arrow Connector 46"/>
              <p:cNvCxnSpPr/>
              <p:nvPr/>
            </p:nvCxnSpPr>
            <p:spPr>
              <a:xfrm>
                <a:off x="3509802" y="4718094"/>
                <a:ext cx="0" cy="86400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 rot="16200000">
                <a:off x="3298265" y="5028737"/>
                <a:ext cx="631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5 mm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5925558" y="824221"/>
            <a:ext cx="3137423" cy="5784273"/>
            <a:chOff x="5925558" y="824221"/>
            <a:chExt cx="3137423" cy="5784273"/>
          </a:xfrm>
        </p:grpSpPr>
        <p:sp>
          <p:nvSpPr>
            <p:cNvPr id="12" name="TextBox 11"/>
            <p:cNvSpPr txBox="1"/>
            <p:nvPr/>
          </p:nvSpPr>
          <p:spPr>
            <a:xfrm>
              <a:off x="6470246" y="824221"/>
              <a:ext cx="567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 smtClean="0"/>
                <a:t>Mg</a:t>
              </a:r>
              <a:endParaRPr lang="en-GB" sz="2400" b="1" strike="sngStrike" dirty="0"/>
            </a:p>
          </p:txBody>
        </p:sp>
        <p:pic>
          <p:nvPicPr>
            <p:cNvPr id="26" name="Picture 25" descr="C:\Users\localadmin\Desktop\Results\SVET\183_Mg_Plate\MonOct14ScnGrp3043\MonOct14ScnBefImg0001.bmp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7" r="11013"/>
            <a:stretch/>
          </p:blipFill>
          <p:spPr bwMode="auto">
            <a:xfrm>
              <a:off x="7731891" y="5348494"/>
              <a:ext cx="1331090" cy="126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" name="Group 56"/>
            <p:cNvGrpSpPr/>
            <p:nvPr/>
          </p:nvGrpSpPr>
          <p:grpSpPr>
            <a:xfrm>
              <a:off x="5951236" y="2654860"/>
              <a:ext cx="1653330" cy="1276574"/>
              <a:chOff x="7155000" y="2421370"/>
              <a:chExt cx="1653330" cy="1276574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45" t="7842" r="12330" b="7320"/>
              <a:stretch/>
            </p:blipFill>
            <p:spPr bwMode="auto">
              <a:xfrm>
                <a:off x="7155000" y="2437944"/>
                <a:ext cx="1653330" cy="126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155000" y="242137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min</a:t>
                </a:r>
                <a:endParaRPr lang="en-GB" dirty="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5925558" y="4004554"/>
              <a:ext cx="1714935" cy="1260000"/>
              <a:chOff x="7129322" y="3736202"/>
              <a:chExt cx="1714935" cy="12600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48" t="7129" r="11702" b="6962"/>
              <a:stretch/>
            </p:blipFill>
            <p:spPr bwMode="auto">
              <a:xfrm>
                <a:off x="7175979" y="3736202"/>
                <a:ext cx="1668278" cy="126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7129322" y="3737896"/>
                <a:ext cx="881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30 min</a:t>
                </a:r>
                <a:endParaRPr lang="en-GB" dirty="0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5970840" y="5314524"/>
              <a:ext cx="1702207" cy="1284032"/>
              <a:chOff x="7174604" y="5048299"/>
              <a:chExt cx="1702207" cy="128403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49" t="7486" r="11748" b="7319"/>
              <a:stretch/>
            </p:blipFill>
            <p:spPr bwMode="auto">
              <a:xfrm>
                <a:off x="7196008" y="5072331"/>
                <a:ext cx="1680803" cy="1260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7174604" y="5048299"/>
                <a:ext cx="5020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1 h</a:t>
                </a:r>
                <a:endParaRPr lang="en-GB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925558" y="1344890"/>
              <a:ext cx="1681533" cy="1260000"/>
              <a:chOff x="7129322" y="1101815"/>
              <a:chExt cx="1681533" cy="1260000"/>
            </a:xfrm>
          </p:grpSpPr>
          <p:pic>
            <p:nvPicPr>
              <p:cNvPr id="25" name="Picture 24" descr="C:\Users\localadmin\Desktop\Results\SVET\183_Mg_Plate\MonOct14ScnGrp3042\MonOct14ScnBefImg0000.bmp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9322" y="1101815"/>
                <a:ext cx="1681533" cy="12600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9" name="Straight Arrow Connector 48"/>
              <p:cNvCxnSpPr/>
              <p:nvPr/>
            </p:nvCxnSpPr>
            <p:spPr>
              <a:xfrm>
                <a:off x="8430973" y="1417233"/>
                <a:ext cx="0" cy="75600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 rot="16200000">
                <a:off x="8219436" y="1646851"/>
                <a:ext cx="631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</a:rPr>
                  <a:t>5 mm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898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0488" y="31669"/>
            <a:ext cx="25843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Conclusions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aixaDeTexto 66"/>
          <p:cNvSpPr txBox="1"/>
          <p:nvPr/>
        </p:nvSpPr>
        <p:spPr>
          <a:xfrm>
            <a:off x="811169" y="1584368"/>
            <a:ext cx="69898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anode/cathode separation is explained by the different local pH which maintains one electrode active while the other becomes passive.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Still not clear is what provokes the pH separation at the beginning of immersion.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There is a critical distance beyond which this effect ceases. Which distance and the parameters that control it remain unidentified.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318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0488" y="31669"/>
            <a:ext cx="41472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Acknowledgements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159" descr="F:\A\TRABALHO\COMUNICACOES\2014\SPE2014\Poster_ACastro_Prof I Salvado\COMPETE_QREN_FED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315" y="4604929"/>
            <a:ext cx="4317424" cy="90569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0" descr="F:\A\TRABALHO\COMUNICACOES\2014\SPE2014\Poster_ACastro_Prof I Salvado\F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027" y="3157253"/>
            <a:ext cx="2281688" cy="828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1525" y="1062844"/>
            <a:ext cx="7372350" cy="22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GB" dirty="0" smtClean="0"/>
              <a:t>M.C</a:t>
            </a:r>
            <a:r>
              <a:rPr lang="en-GB" dirty="0"/>
              <a:t>. </a:t>
            </a:r>
            <a:r>
              <a:rPr lang="en-GB" dirty="0" err="1"/>
              <a:t>Quevedo</a:t>
            </a:r>
            <a:r>
              <a:rPr lang="en-GB" dirty="0"/>
              <a:t> thanks </a:t>
            </a:r>
            <a:r>
              <a:rPr lang="en-GB" dirty="0" smtClean="0"/>
              <a:t>CONACYT </a:t>
            </a:r>
            <a:r>
              <a:rPr lang="en-GB" dirty="0"/>
              <a:t>(Mexico) for the </a:t>
            </a:r>
            <a:r>
              <a:rPr lang="en-GB" dirty="0" smtClean="0"/>
              <a:t>post doc </a:t>
            </a:r>
            <a:r>
              <a:rPr lang="en-GB" dirty="0"/>
              <a:t>scholarship approach nº 203529 and </a:t>
            </a:r>
            <a:r>
              <a:rPr lang="en-GB" dirty="0" err="1" smtClean="0"/>
              <a:t>A.C.Bastos</a:t>
            </a:r>
            <a:r>
              <a:rPr lang="en-GB" dirty="0" smtClean="0"/>
              <a:t> </a:t>
            </a:r>
            <a:r>
              <a:rPr lang="en-GB" dirty="0"/>
              <a:t>thanks a post-doc grant with the reference BPD/UI50/2739/2013. Funds from </a:t>
            </a:r>
            <a:r>
              <a:rPr lang="en-GB" dirty="0" err="1" smtClean="0"/>
              <a:t>Fundação</a:t>
            </a:r>
            <a:r>
              <a:rPr lang="en-GB" dirty="0" smtClean="0"/>
              <a:t> </a:t>
            </a:r>
            <a:r>
              <a:rPr lang="en-GB" dirty="0"/>
              <a:t>para a </a:t>
            </a:r>
            <a:r>
              <a:rPr lang="en-GB" dirty="0" err="1"/>
              <a:t>Ciência</a:t>
            </a:r>
            <a:r>
              <a:rPr lang="en-GB" dirty="0"/>
              <a:t> e a </a:t>
            </a:r>
            <a:r>
              <a:rPr lang="en-GB" dirty="0" err="1"/>
              <a:t>Tecnologia</a:t>
            </a:r>
            <a:r>
              <a:rPr lang="en-GB" dirty="0"/>
              <a:t> (Portugal) project PTDC/CTM-MAT/1515/2012 are also </a:t>
            </a:r>
            <a:r>
              <a:rPr lang="en-GB" dirty="0" smtClean="0"/>
              <a:t>acknowledged.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794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4" y="676274"/>
            <a:ext cx="5614532" cy="6184821"/>
          </a:xfrm>
          <a:prstGeom prst="rect">
            <a:avLst/>
          </a:prstGeom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0488" y="31669"/>
            <a:ext cx="75248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Dimensional causes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pt-PT" alt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discrepances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1351" y="2095018"/>
            <a:ext cx="2199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Same current density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1351" y="4492909"/>
            <a:ext cx="2199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Change conductivity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accordingly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3751" y="5467113"/>
            <a:ext cx="2199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Conc. O2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68100" y="4782284"/>
            <a:ext cx="226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46199" y="4599009"/>
            <a:ext cx="72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40423" y="2758647"/>
            <a:ext cx="500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9356" y="2934187"/>
            <a:ext cx="72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97573" y="2565725"/>
            <a:ext cx="18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17850" y="5519220"/>
            <a:ext cx="410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81289" y="5694770"/>
            <a:ext cx="486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58098" y="1279026"/>
            <a:ext cx="489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2313" y="1466151"/>
            <a:ext cx="255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80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84971" y="31669"/>
            <a:ext cx="34226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Wagner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number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908720"/>
            <a:ext cx="2371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 smtClean="0"/>
              <a:t>(L)</a:t>
            </a:r>
          </a:p>
          <a:p>
            <a:r>
              <a:rPr lang="pt-PT" dirty="0" smtClean="0"/>
              <a:t>Wagner Length</a:t>
            </a:r>
          </a:p>
          <a:p>
            <a:r>
              <a:rPr lang="pt-PT" dirty="0" smtClean="0"/>
              <a:t>Wagner Parameter</a:t>
            </a:r>
          </a:p>
          <a:p>
            <a:r>
              <a:rPr lang="pt-PT" dirty="0" smtClean="0"/>
              <a:t>Polarization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91880" y="1124484"/>
                <a:ext cx="3217484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latin typeface="Cambria Math"/>
                        </a:rPr>
                        <m:t>𝐿</m:t>
                      </m:r>
                      <m:r>
                        <a:rPr lang="pt-PT" b="0" i="1" smtClean="0">
                          <a:latin typeface="Cambria Math"/>
                        </a:rPr>
                        <m:t>= </m:t>
                      </m:r>
                      <m:r>
                        <a:rPr lang="pt-PT" b="0" i="1" smtClean="0"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pt-PT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PT" b="0" i="1" smtClean="0">
                          <a:latin typeface="Cambria Math"/>
                          <a:ea typeface="Cambria Math"/>
                        </a:rPr>
                        <m:t>𝑅</m:t>
                      </m:r>
                      <m:r>
                        <a:rPr lang="pt-PT" b="0" i="1" baseline="-25000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pt-PT" b="0" i="0" smtClean="0">
                          <a:latin typeface="Cambria Math"/>
                          <a:ea typeface="Cambria Math"/>
                        </a:rPr>
                        <m:t>= </m:t>
                      </m:r>
                      <m:r>
                        <a:rPr lang="pt-PT" b="0" i="1" smtClean="0">
                          <a:latin typeface="Cambria Math"/>
                          <a:ea typeface="Cambria Math"/>
                        </a:rPr>
                        <m:t>𝜎</m:t>
                      </m:r>
                      <m:f>
                        <m:fPr>
                          <m:ctrlPr>
                            <a:rPr lang="pt-PT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/>
                              <a:ea typeface="Cambria Math"/>
                            </a:rPr>
                            <m:t>𝑑𝐸</m:t>
                          </m:r>
                        </m:num>
                        <m:den>
                          <m:r>
                            <a:rPr lang="pt-PT" b="0" i="1" smtClean="0">
                              <a:latin typeface="Cambria Math"/>
                              <a:ea typeface="Cambria Math"/>
                            </a:rPr>
                            <m:t>𝑑𝑖</m:t>
                          </m:r>
                        </m:den>
                      </m:f>
                      <m:r>
                        <a:rPr lang="pt-PT" b="0" i="0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pt-PT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f>
                                <m:fPr>
                                  <m:ctrlPr>
                                    <a:rPr lang="pt-PT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PT" b="0" i="1" smtClean="0">
                                      <a:latin typeface="Cambria Math"/>
                                      <a:ea typeface="Cambria Math"/>
                                    </a:rPr>
                                    <m:t>𝑑𝑖</m:t>
                                  </m:r>
                                </m:num>
                                <m:den>
                                  <m:r>
                                    <a:rPr lang="pt-PT" b="0" i="1" smtClean="0">
                                      <a:latin typeface="Cambria Math"/>
                                      <a:ea typeface="Cambria Math"/>
                                    </a:rPr>
                                    <m:t>𝑑𝐸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PT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124484"/>
                <a:ext cx="3217484" cy="76880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27584" y="2641975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Wagner Number (W) 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98811" y="2492896"/>
                <a:ext cx="4377865" cy="667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/>
                            </a:rPr>
                            <m:t>𝑙</m:t>
                          </m:r>
                        </m:num>
                        <m:den>
                          <m:r>
                            <a:rPr lang="pt-PT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r>
                        <a:rPr lang="pt-PT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/>
                            </a:rPr>
                            <m:t>𝑐h𝑎𝑟𝑎𝑐𝑡𝑒𝑟𝑖𝑠𝑡𝑖𝑐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𝑙𝑒𝑛𝑔𝑡h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𝑜𝑓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𝑡h𝑒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𝑠𝑦𝑠𝑡𝑒𝑚</m:t>
                          </m:r>
                        </m:num>
                        <m:den>
                          <m:r>
                            <a:rPr lang="pt-PT" b="0" i="1" smtClean="0">
                              <a:latin typeface="Cambria Math"/>
                            </a:rPr>
                            <m:t>𝑊𝑎𝑔𝑛𝑒𝑟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𝑙𝑒𝑛𝑔𝑡h</m:t>
                          </m:r>
                        </m:den>
                      </m:f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811" y="2492896"/>
                <a:ext cx="4377865" cy="66749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55576" y="3573016"/>
            <a:ext cx="525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In scalling, the Wagner number must be kept constant</a:t>
            </a:r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4437112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Waber</a:t>
            </a:r>
            <a:endParaRPr lang="pt-PT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451685" y="4365104"/>
            <a:ext cx="0" cy="19442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77912" y="5322316"/>
            <a:ext cx="124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Small value</a:t>
            </a:r>
            <a:endParaRPr lang="pt-PT" dirty="0"/>
          </a:p>
        </p:txBody>
      </p:sp>
      <p:sp>
        <p:nvSpPr>
          <p:cNvPr id="13" name="TextBox 12"/>
          <p:cNvSpPr txBox="1"/>
          <p:nvPr/>
        </p:nvSpPr>
        <p:spPr>
          <a:xfrm>
            <a:off x="5119644" y="4131077"/>
            <a:ext cx="1588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ym typeface="Symbol"/>
              </a:rPr>
              <a:t>Current varies  significantly over</a:t>
            </a:r>
          </a:p>
          <a:p>
            <a:r>
              <a:rPr lang="pt-PT" sz="1400" dirty="0" smtClean="0">
                <a:sym typeface="Symbol"/>
              </a:rPr>
              <a:t>The surface of the electrode </a:t>
            </a:r>
            <a:endParaRPr lang="pt-PT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451685" y="4365104"/>
            <a:ext cx="169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Large  value (W)</a:t>
            </a:r>
            <a:endParaRPr lang="pt-PT" dirty="0"/>
          </a:p>
        </p:txBody>
      </p:sp>
      <p:sp>
        <p:nvSpPr>
          <p:cNvPr id="15" name="TextBox 14"/>
          <p:cNvSpPr txBox="1"/>
          <p:nvPr/>
        </p:nvSpPr>
        <p:spPr>
          <a:xfrm>
            <a:off x="3057630" y="440263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ym typeface="Symbol"/>
              </a:rPr>
              <a:t>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3413221" y="5170656"/>
            <a:ext cx="1310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ym typeface="Symbol"/>
              </a:rPr>
              <a:t>Microscopic</a:t>
            </a:r>
          </a:p>
          <a:p>
            <a:r>
              <a:rPr lang="pt-PT" dirty="0" smtClean="0">
                <a:sym typeface="Symbol"/>
              </a:rPr>
              <a:t>behaviour </a:t>
            </a:r>
            <a:endParaRPr lang="pt-PT" dirty="0"/>
          </a:p>
        </p:txBody>
      </p:sp>
      <p:sp>
        <p:nvSpPr>
          <p:cNvPr id="17" name="TextBox 16"/>
          <p:cNvSpPr txBox="1"/>
          <p:nvPr/>
        </p:nvSpPr>
        <p:spPr>
          <a:xfrm>
            <a:off x="3414022" y="4280448"/>
            <a:ext cx="1355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ym typeface="Symbol"/>
              </a:rPr>
              <a:t>Macroscopic</a:t>
            </a:r>
          </a:p>
          <a:p>
            <a:r>
              <a:rPr lang="pt-PT" dirty="0" smtClean="0">
                <a:sym typeface="Symbol"/>
              </a:rPr>
              <a:t>behaviour 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3053181" y="530120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ym typeface="Symbol"/>
              </a:rPr>
              <a:t></a:t>
            </a:r>
            <a:endParaRPr lang="pt-PT" dirty="0"/>
          </a:p>
        </p:txBody>
      </p:sp>
      <p:sp>
        <p:nvSpPr>
          <p:cNvPr id="19" name="TextBox 18"/>
          <p:cNvSpPr txBox="1"/>
          <p:nvPr/>
        </p:nvSpPr>
        <p:spPr>
          <a:xfrm>
            <a:off x="4711801" y="440506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ym typeface="Symbol"/>
              </a:rPr>
              <a:t></a:t>
            </a:r>
            <a:endParaRPr lang="pt-PT" dirty="0"/>
          </a:p>
        </p:txBody>
      </p:sp>
      <p:sp>
        <p:nvSpPr>
          <p:cNvPr id="20" name="TextBox 19"/>
          <p:cNvSpPr txBox="1"/>
          <p:nvPr/>
        </p:nvSpPr>
        <p:spPr>
          <a:xfrm>
            <a:off x="4707352" y="530363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ym typeface="Symbol"/>
              </a:rPr>
              <a:t></a:t>
            </a:r>
            <a:endParaRPr lang="pt-PT" dirty="0"/>
          </a:p>
        </p:txBody>
      </p:sp>
      <p:sp>
        <p:nvSpPr>
          <p:cNvPr id="21" name="TextBox 20"/>
          <p:cNvSpPr txBox="1"/>
          <p:nvPr/>
        </p:nvSpPr>
        <p:spPr>
          <a:xfrm>
            <a:off x="5112370" y="5138608"/>
            <a:ext cx="158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ym typeface="Symbol"/>
              </a:rPr>
              <a:t>Small variation in current density at electrode surface</a:t>
            </a:r>
            <a:endParaRPr lang="pt-PT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512001" y="440194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ym typeface="Symbol"/>
              </a:rPr>
              <a:t></a:t>
            </a:r>
            <a:endParaRPr lang="pt-PT" dirty="0"/>
          </a:p>
        </p:txBody>
      </p:sp>
      <p:sp>
        <p:nvSpPr>
          <p:cNvPr id="23" name="TextBox 22"/>
          <p:cNvSpPr txBox="1"/>
          <p:nvPr/>
        </p:nvSpPr>
        <p:spPr>
          <a:xfrm>
            <a:off x="6507552" y="530051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ym typeface="Symbol"/>
              </a:rPr>
              <a:t></a:t>
            </a:r>
            <a:endParaRPr lang="pt-PT" dirty="0"/>
          </a:p>
        </p:txBody>
      </p:sp>
      <p:sp>
        <p:nvSpPr>
          <p:cNvPr id="24" name="TextBox 23"/>
          <p:cNvSpPr txBox="1"/>
          <p:nvPr/>
        </p:nvSpPr>
        <p:spPr>
          <a:xfrm>
            <a:off x="6871807" y="4417367"/>
            <a:ext cx="1588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ym typeface="Symbol"/>
              </a:rPr>
              <a:t>Localized corrosion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76256" y="5341748"/>
            <a:ext cx="1588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ym typeface="Symbol"/>
              </a:rPr>
              <a:t>Uniform corrosion</a:t>
            </a:r>
          </a:p>
        </p:txBody>
      </p:sp>
    </p:spTree>
    <p:extLst>
      <p:ext uri="{BB962C8B-B14F-4D97-AF65-F5344CB8AC3E}">
        <p14:creationId xmlns:p14="http://schemas.microsoft.com/office/powerpoint/2010/main" val="315934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450283" y="396166"/>
            <a:ext cx="3419475" cy="2552700"/>
            <a:chOff x="190" y="170"/>
            <a:chExt cx="2154" cy="1608"/>
          </a:xfrm>
        </p:grpSpPr>
        <p:grpSp>
          <p:nvGrpSpPr>
            <p:cNvPr id="18444" name="Group 4"/>
            <p:cNvGrpSpPr>
              <a:grpSpLocks/>
            </p:cNvGrpSpPr>
            <p:nvPr/>
          </p:nvGrpSpPr>
          <p:grpSpPr bwMode="auto">
            <a:xfrm>
              <a:off x="190" y="192"/>
              <a:ext cx="2110" cy="1586"/>
              <a:chOff x="293" y="1162"/>
              <a:chExt cx="2110" cy="1586"/>
            </a:xfrm>
          </p:grpSpPr>
          <p:pic>
            <p:nvPicPr>
              <p:cNvPr id="18447" name="Picture 5" descr="1012-reduzido"/>
              <p:cNvPicPr>
                <a:picLocks noChangeAspect="1" noChangeArrowheads="1"/>
              </p:cNvPicPr>
              <p:nvPr/>
            </p:nvPicPr>
            <p:blipFill>
              <a:blip r:embed="rId2">
                <a:lum bright="-12000"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" y="1162"/>
                <a:ext cx="2108" cy="1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448" name="Group 6"/>
              <p:cNvGrpSpPr>
                <a:grpSpLocks/>
              </p:cNvGrpSpPr>
              <p:nvPr/>
            </p:nvGrpSpPr>
            <p:grpSpPr bwMode="auto">
              <a:xfrm>
                <a:off x="293" y="2387"/>
                <a:ext cx="490" cy="252"/>
                <a:chOff x="2635" y="2432"/>
                <a:chExt cx="490" cy="252"/>
              </a:xfrm>
            </p:grpSpPr>
            <p:sp>
              <p:nvSpPr>
                <p:cNvPr id="1844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635" y="2432"/>
                  <a:ext cx="49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 dirty="0">
                      <a:solidFill>
                        <a:schemeClr val="bg1"/>
                      </a:solidFill>
                      <a:latin typeface="+mj-lt"/>
                      <a:cs typeface="Arial" panose="020B0604020202020204" pitchFamily="34" charset="0"/>
                    </a:rPr>
                    <a:t>1mm</a:t>
                  </a:r>
                </a:p>
              </p:txBody>
            </p:sp>
            <p:sp>
              <p:nvSpPr>
                <p:cNvPr id="18450" name="Line 8"/>
                <p:cNvSpPr>
                  <a:spLocks noChangeShapeType="1"/>
                </p:cNvSpPr>
                <p:nvPr/>
              </p:nvSpPr>
              <p:spPr bwMode="auto">
                <a:xfrm>
                  <a:off x="2729" y="2682"/>
                  <a:ext cx="302" cy="0"/>
                </a:xfrm>
                <a:prstGeom prst="line">
                  <a:avLst/>
                </a:prstGeom>
                <a:noFill/>
                <a:ln w="508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18445" name="Line 9"/>
            <p:cNvSpPr>
              <a:spLocks noChangeShapeType="1"/>
            </p:cNvSpPr>
            <p:nvPr/>
          </p:nvSpPr>
          <p:spPr bwMode="auto">
            <a:xfrm flipH="1">
              <a:off x="1488" y="432"/>
              <a:ext cx="216" cy="299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6" name="Text Box 10"/>
            <p:cNvSpPr txBox="1">
              <a:spLocks noChangeArrowheads="1"/>
            </p:cNvSpPr>
            <p:nvPr/>
          </p:nvSpPr>
          <p:spPr bwMode="auto">
            <a:xfrm>
              <a:off x="1064" y="170"/>
              <a:ext cx="128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phenolftalein</a:t>
              </a:r>
              <a:endParaRPr lang="en-US" alt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68520" y="708691"/>
            <a:ext cx="2640525" cy="2307752"/>
            <a:chOff x="1478578" y="1145177"/>
            <a:chExt cx="2640525" cy="2307752"/>
          </a:xfrm>
        </p:grpSpPr>
        <p:grpSp>
          <p:nvGrpSpPr>
            <p:cNvPr id="23" name="Group 22"/>
            <p:cNvGrpSpPr/>
            <p:nvPr/>
          </p:nvGrpSpPr>
          <p:grpSpPr>
            <a:xfrm>
              <a:off x="1478578" y="1145177"/>
              <a:ext cx="2640525" cy="2307752"/>
              <a:chOff x="1187301" y="3367187"/>
              <a:chExt cx="2640525" cy="2307752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584596" y="3446036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584596" y="3920381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584596" y="4394726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584596" y="4869071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596026" y="5335796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634126" y="532925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151138" y="533687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2668150" y="533687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185162" y="533687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694555" y="533687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1458427" y="5260872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575826" y="5386464"/>
                <a:ext cx="2520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3.1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72922" y="5384559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384132" y="3367187"/>
                <a:ext cx="18963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2.8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545618" y="5386464"/>
                <a:ext cx="2520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1.55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342222" y="4318734"/>
                <a:ext cx="25821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1.4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424199" y="5521051"/>
                <a:ext cx="4928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X / mm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6200000">
                <a:off x="1017836" y="4326353"/>
                <a:ext cx="4928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 / mm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l="26344" t="6246" r="26163" b="6440"/>
            <a:stretch/>
          </p:blipFill>
          <p:spPr>
            <a:xfrm>
              <a:off x="1935741" y="1230919"/>
              <a:ext cx="2051685" cy="188595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grpSp>
        <p:nvGrpSpPr>
          <p:cNvPr id="43" name="Group 42"/>
          <p:cNvGrpSpPr/>
          <p:nvPr/>
        </p:nvGrpSpPr>
        <p:grpSpPr>
          <a:xfrm>
            <a:off x="6592382" y="919964"/>
            <a:ext cx="556800" cy="1730843"/>
            <a:chOff x="8031616" y="2736986"/>
            <a:chExt cx="556800" cy="173084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/>
            <a:srcRect l="90918" t="28802" r="1043" b="24577"/>
            <a:stretch/>
          </p:blipFill>
          <p:spPr>
            <a:xfrm>
              <a:off x="8031616" y="2853109"/>
              <a:ext cx="556800" cy="161472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8098228" y="2736986"/>
              <a:ext cx="43200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l-GR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pt-PT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cm</a:t>
              </a:r>
              <a:r>
                <a:rPr lang="pt-PT" sz="10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  <a:endParaRPr lang="en-GB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53591" y="3234286"/>
            <a:ext cx="7624821" cy="3331352"/>
            <a:chOff x="1053591" y="3234286"/>
            <a:chExt cx="7624821" cy="3331352"/>
          </a:xfrm>
        </p:grpSpPr>
        <p:sp>
          <p:nvSpPr>
            <p:cNvPr id="18441" name="Text Box 15"/>
            <p:cNvSpPr txBox="1">
              <a:spLocks noChangeArrowheads="1"/>
            </p:cNvSpPr>
            <p:nvPr/>
          </p:nvSpPr>
          <p:spPr bwMode="auto">
            <a:xfrm>
              <a:off x="6279712" y="3733489"/>
              <a:ext cx="2398700" cy="233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US" altLang="en-US" sz="1400" dirty="0" smtClean="0"/>
                <a:t>Scan starts with both defects </a:t>
              </a:r>
              <a:r>
                <a:rPr lang="en-US" altLang="en-US" sz="1400" dirty="0"/>
                <a:t>exposed</a:t>
              </a:r>
              <a:r>
                <a:rPr lang="en-US" altLang="en-US" sz="1400" dirty="0" smtClean="0"/>
                <a:t>.</a:t>
              </a:r>
            </a:p>
            <a:p>
              <a:pPr>
                <a:lnSpc>
                  <a:spcPct val="130000"/>
                </a:lnSpc>
              </a:pPr>
              <a:r>
                <a:rPr lang="en-US" altLang="en-US" sz="1400" dirty="0" smtClean="0"/>
                <a:t> At </a:t>
              </a:r>
              <a:r>
                <a:rPr lang="en-US" altLang="en-US" sz="1400" dirty="0"/>
                <a:t>the middle of the scan </a:t>
              </a:r>
              <a:r>
                <a:rPr lang="en-US" altLang="en-US" sz="1400" dirty="0" smtClean="0"/>
                <a:t>(point 200  </a:t>
              </a:r>
              <a:r>
                <a:rPr lang="en-US" altLang="en-US" sz="1400" dirty="0"/>
                <a:t>in a map of 20x20 points) the anodic defect was </a:t>
              </a:r>
              <a:r>
                <a:rPr lang="en-US" altLang="en-US" sz="1400" dirty="0" smtClean="0"/>
                <a:t>covered. </a:t>
              </a:r>
              <a:r>
                <a:rPr lang="en-US" altLang="en-US" sz="1400" dirty="0"/>
                <a:t>Cathodic activity immediately disappeared.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053591" y="3234286"/>
              <a:ext cx="2159000" cy="3331352"/>
              <a:chOff x="1216647" y="3429286"/>
              <a:chExt cx="2159000" cy="3331352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216647" y="3429286"/>
                <a:ext cx="2159000" cy="1624013"/>
                <a:chOff x="1216647" y="3421952"/>
                <a:chExt cx="2159000" cy="1624013"/>
              </a:xfrm>
            </p:grpSpPr>
            <p:pic>
              <p:nvPicPr>
                <p:cNvPr id="18439" name="Picture 13" descr="1014_antes-reduzido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-6000" contrast="2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647" y="3421952"/>
                  <a:ext cx="2159000" cy="1624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44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243634" y="3426715"/>
                  <a:ext cx="117475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dirty="0">
                      <a:solidFill>
                        <a:schemeClr val="bg1"/>
                      </a:solidFill>
                      <a:latin typeface="+mj-lt"/>
                    </a:rPr>
                    <a:t>beginning</a:t>
                  </a: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1216647" y="5136625"/>
                <a:ext cx="2159000" cy="1624013"/>
                <a:chOff x="1216647" y="5129291"/>
                <a:chExt cx="2159000" cy="1624013"/>
              </a:xfrm>
            </p:grpSpPr>
            <p:pic>
              <p:nvPicPr>
                <p:cNvPr id="18437" name="Picture 11" descr="1014_depois-reduzido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-6000" contrast="2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647" y="5129291"/>
                  <a:ext cx="2159000" cy="1624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44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237284" y="5130120"/>
                  <a:ext cx="56515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dirty="0">
                      <a:solidFill>
                        <a:schemeClr val="bg1"/>
                      </a:solidFill>
                      <a:latin typeface="+mj-lt"/>
                    </a:rPr>
                    <a:t>end</a:t>
                  </a:r>
                </a:p>
              </p:txBody>
            </p:sp>
          </p:grpSp>
        </p:grpSp>
        <p:grpSp>
          <p:nvGrpSpPr>
            <p:cNvPr id="47" name="Group 46"/>
            <p:cNvGrpSpPr/>
            <p:nvPr/>
          </p:nvGrpSpPr>
          <p:grpSpPr>
            <a:xfrm>
              <a:off x="3395540" y="3863493"/>
              <a:ext cx="2642430" cy="2307752"/>
              <a:chOff x="4870618" y="1145177"/>
              <a:chExt cx="2642430" cy="2307752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5267913" y="1224026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5267913" y="1698371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267913" y="2172716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5267913" y="2647061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5279343" y="3113786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5317443" y="310724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5834455" y="311486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6351467" y="311486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6868479" y="311486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379777" y="311486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5141744" y="3038862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261048" y="3164454"/>
                <a:ext cx="2520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3.1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256239" y="3162549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067449" y="1145177"/>
                <a:ext cx="18963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2.8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228935" y="3164454"/>
                <a:ext cx="2520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1.55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025539" y="2096724"/>
                <a:ext cx="25821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1.4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107516" y="3299041"/>
                <a:ext cx="4928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X / mm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16200000">
                <a:off x="4701153" y="2104343"/>
                <a:ext cx="49281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 / mm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4"/>
              <a:srcRect l="26300" t="6412" r="26163" b="6365"/>
              <a:stretch/>
            </p:blipFill>
            <p:spPr>
              <a:xfrm>
                <a:off x="5325150" y="1230919"/>
                <a:ext cx="2053590" cy="1884045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9047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71550" y="630328"/>
            <a:ext cx="2389188" cy="1797050"/>
            <a:chOff x="971550" y="630328"/>
            <a:chExt cx="2389188" cy="1797050"/>
          </a:xfrm>
        </p:grpSpPr>
        <p:pic>
          <p:nvPicPr>
            <p:cNvPr id="19467" name="Picture 11" descr="1016-reduzido"/>
            <p:cNvPicPr>
              <a:picLocks noChangeAspect="1" noChangeArrowheads="1"/>
            </p:cNvPicPr>
            <p:nvPr/>
          </p:nvPicPr>
          <p:blipFill>
            <a:blip r:embed="rId2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630328"/>
              <a:ext cx="2389188" cy="179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971550" y="1960653"/>
              <a:ext cx="690563" cy="373063"/>
              <a:chOff x="971550" y="1960653"/>
              <a:chExt cx="690563" cy="373063"/>
            </a:xfrm>
          </p:grpSpPr>
          <p:sp>
            <p:nvSpPr>
              <p:cNvPr id="19469" name="Text Box 13"/>
              <p:cNvSpPr txBox="1">
                <a:spLocks noChangeArrowheads="1"/>
              </p:cNvSpPr>
              <p:nvPr/>
            </p:nvSpPr>
            <p:spPr bwMode="auto">
              <a:xfrm>
                <a:off x="971550" y="1960653"/>
                <a:ext cx="6905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1mm</a:t>
                </a:r>
              </a:p>
            </p:txBody>
          </p:sp>
          <p:sp>
            <p:nvSpPr>
              <p:cNvPr id="19470" name="Line 14"/>
              <p:cNvSpPr>
                <a:spLocks noChangeShapeType="1"/>
              </p:cNvSpPr>
              <p:nvPr/>
            </p:nvSpPr>
            <p:spPr bwMode="auto">
              <a:xfrm>
                <a:off x="1127125" y="2333716"/>
                <a:ext cx="341313" cy="0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5857601" y="2685147"/>
            <a:ext cx="432000" cy="1499994"/>
            <a:chOff x="4485083" y="2817483"/>
            <a:chExt cx="432000" cy="149999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91434" t="28903" r="2385" b="28379"/>
            <a:stretch/>
          </p:blipFill>
          <p:spPr>
            <a:xfrm>
              <a:off x="4485083" y="2913477"/>
              <a:ext cx="406309" cy="1404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485083" y="2817483"/>
              <a:ext cx="43200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l-GR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pt-PT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cm</a:t>
              </a:r>
              <a:r>
                <a:rPr lang="pt-PT" sz="10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  <a:endParaRPr lang="en-GB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57601" y="4749326"/>
            <a:ext cx="474467" cy="1561035"/>
            <a:chOff x="4053083" y="4920538"/>
            <a:chExt cx="474467" cy="156103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91788" t="29854" r="1488" b="27574"/>
            <a:stretch/>
          </p:blipFill>
          <p:spPr>
            <a:xfrm>
              <a:off x="4083050" y="5074426"/>
              <a:ext cx="444500" cy="140714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053083" y="4920538"/>
              <a:ext cx="43200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l-GR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pt-PT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cm</a:t>
              </a:r>
              <a:r>
                <a:rPr lang="pt-PT" sz="10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  <a:endParaRPr lang="en-GB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23729" y="663953"/>
            <a:ext cx="472484" cy="1660944"/>
            <a:chOff x="3832816" y="824349"/>
            <a:chExt cx="472484" cy="166094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91602" t="28155" r="1851" b="25184"/>
            <a:stretch/>
          </p:blipFill>
          <p:spPr>
            <a:xfrm>
              <a:off x="3860800" y="901293"/>
              <a:ext cx="444500" cy="1584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832816" y="824349"/>
              <a:ext cx="43200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l-GR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pt-PT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cm</a:t>
              </a:r>
              <a:r>
                <a:rPr lang="pt-PT" sz="10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  <a:endParaRPr lang="en-GB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57925" y="570576"/>
            <a:ext cx="2230307" cy="1946976"/>
            <a:chOff x="743614" y="525315"/>
            <a:chExt cx="2230307" cy="194697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/>
            <a:srcRect l="26265" t="6383" r="26237" b="6449"/>
            <a:stretch/>
          </p:blipFill>
          <p:spPr>
            <a:xfrm>
              <a:off x="1036286" y="609172"/>
              <a:ext cx="1804818" cy="165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7" name="Group 26"/>
            <p:cNvGrpSpPr/>
            <p:nvPr/>
          </p:nvGrpSpPr>
          <p:grpSpPr>
            <a:xfrm>
              <a:off x="743614" y="525315"/>
              <a:ext cx="2230307" cy="1946976"/>
              <a:chOff x="743614" y="525315"/>
              <a:chExt cx="2230307" cy="1946976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985988" y="604164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985988" y="1020639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985988" y="1437114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985988" y="1853589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985988" y="2270063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035518" y="226828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489182" y="226828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942846" y="226828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396510" y="226828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850176" y="226828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864582" y="2195139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721921" y="2315968"/>
                <a:ext cx="2520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3.1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960025" y="2314063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85524" y="525315"/>
                <a:ext cx="18963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2.8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818409" y="2315968"/>
                <a:ext cx="2520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1.55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43614" y="1357787"/>
                <a:ext cx="25821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1.4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3417244" y="2506829"/>
            <a:ext cx="2382711" cy="1946976"/>
            <a:chOff x="398273" y="2851117"/>
            <a:chExt cx="2382711" cy="194697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/>
            <a:srcRect l="26343" t="6377" r="26156" b="6456"/>
            <a:stretch/>
          </p:blipFill>
          <p:spPr>
            <a:xfrm>
              <a:off x="848904" y="2933994"/>
              <a:ext cx="1804818" cy="1656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6" name="TextBox 45"/>
            <p:cNvSpPr txBox="1"/>
            <p:nvPr/>
          </p:nvSpPr>
          <p:spPr>
            <a:xfrm rot="16200000">
              <a:off x="228808" y="3702488"/>
              <a:ext cx="492817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t-PT" sz="1000" dirty="0">
                  <a:latin typeface="Trebuchet MS" panose="020B0603020202020204" pitchFamily="34" charset="0"/>
                  <a:cs typeface="Times New Roman" panose="02020603050405020304" pitchFamily="18" charset="0"/>
                </a:rPr>
                <a:t>Y</a:t>
              </a:r>
              <a:r>
                <a:rPr lang="pt-PT" sz="1000" dirty="0" smtClean="0">
                  <a:latin typeface="Trebuchet MS" panose="020B0603020202020204" pitchFamily="34" charset="0"/>
                  <a:cs typeface="Times New Roman" panose="02020603050405020304" pitchFamily="18" charset="0"/>
                </a:rPr>
                <a:t> / mm</a:t>
              </a:r>
              <a:endParaRPr lang="en-GB" sz="1000" baseline="30000" dirty="0">
                <a:latin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550677" y="2851117"/>
              <a:ext cx="2230307" cy="1946976"/>
              <a:chOff x="743614" y="525315"/>
              <a:chExt cx="2230307" cy="1946976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985988" y="604164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985988" y="1020639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985988" y="1437114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985988" y="1853589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985988" y="2270063"/>
                <a:ext cx="504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035518" y="226828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489182" y="226828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942846" y="226828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396510" y="226828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850176" y="2268286"/>
                <a:ext cx="0" cy="5040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864582" y="2195139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721921" y="2315968"/>
                <a:ext cx="2520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3.1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60025" y="2314063"/>
                <a:ext cx="136290" cy="15822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0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85524" y="525315"/>
                <a:ext cx="18963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2.8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818409" y="2315968"/>
                <a:ext cx="2520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1.55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43614" y="1357787"/>
                <a:ext cx="25821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pt-PT" sz="1000" dirty="0" smtClean="0"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1.4</a:t>
                </a:r>
                <a:endParaRPr lang="en-GB" sz="1000" baseline="30000" dirty="0"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3768989" y="4578679"/>
            <a:ext cx="1981704" cy="2094508"/>
            <a:chOff x="2885560" y="2951909"/>
            <a:chExt cx="1981704" cy="2094508"/>
          </a:xfrm>
        </p:grpSpPr>
        <p:sp>
          <p:nvSpPr>
            <p:cNvPr id="65" name="TextBox 64"/>
            <p:cNvSpPr txBox="1"/>
            <p:nvPr/>
          </p:nvSpPr>
          <p:spPr>
            <a:xfrm>
              <a:off x="3703430" y="4892529"/>
              <a:ext cx="492817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t-PT" sz="1000" dirty="0" smtClean="0">
                  <a:latin typeface="Trebuchet MS" panose="020B0603020202020204" pitchFamily="34" charset="0"/>
                  <a:cs typeface="Times New Roman" panose="02020603050405020304" pitchFamily="18" charset="0"/>
                </a:rPr>
                <a:t>X / mm</a:t>
              </a:r>
              <a:endParaRPr lang="en-GB" sz="1000" baseline="30000" dirty="0">
                <a:latin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3066015" y="3030758"/>
              <a:ext cx="504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066015" y="3447233"/>
              <a:ext cx="504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066015" y="3863708"/>
              <a:ext cx="504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3066015" y="4280183"/>
              <a:ext cx="504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066015" y="4696657"/>
              <a:ext cx="504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115545" y="4694880"/>
              <a:ext cx="0" cy="504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532296" y="4694880"/>
              <a:ext cx="0" cy="504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949047" y="4694880"/>
              <a:ext cx="0" cy="504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4365798" y="4694880"/>
              <a:ext cx="0" cy="504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4782550" y="4694880"/>
              <a:ext cx="0" cy="504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2944609" y="4621733"/>
              <a:ext cx="136290" cy="15822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t-PT" sz="1000" dirty="0">
                  <a:latin typeface="Trebuchet MS" panose="020B0603020202020204" pitchFamily="34" charset="0"/>
                  <a:cs typeface="Times New Roman" panose="02020603050405020304" pitchFamily="18" charset="0"/>
                </a:rPr>
                <a:t>0</a:t>
              </a:r>
              <a:endParaRPr lang="en-GB" sz="1000" baseline="30000" dirty="0">
                <a:latin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697162" y="4742827"/>
              <a:ext cx="170102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t-PT" sz="1000" dirty="0">
                  <a:latin typeface="Trebuchet MS" panose="020B0603020202020204" pitchFamily="34" charset="0"/>
                  <a:cs typeface="Times New Roman" panose="02020603050405020304" pitchFamily="18" charset="0"/>
                </a:rPr>
                <a:t>2</a:t>
              </a:r>
              <a:endParaRPr lang="en-GB" sz="1000" baseline="30000" dirty="0">
                <a:latin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049578" y="4740657"/>
              <a:ext cx="136290" cy="15822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t-PT" sz="1000" dirty="0">
                  <a:latin typeface="Trebuchet MS" panose="020B0603020202020204" pitchFamily="34" charset="0"/>
                  <a:cs typeface="Times New Roman" panose="02020603050405020304" pitchFamily="18" charset="0"/>
                </a:rPr>
                <a:t>0</a:t>
              </a:r>
              <a:endParaRPr lang="en-GB" sz="1000" baseline="30000" dirty="0">
                <a:latin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908418" y="2951909"/>
              <a:ext cx="18963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t-PT" sz="1000" dirty="0" smtClean="0">
                  <a:latin typeface="Trebuchet MS" panose="020B0603020202020204" pitchFamily="34" charset="0"/>
                  <a:cs typeface="Times New Roman" panose="02020603050405020304" pitchFamily="18" charset="0"/>
                </a:rPr>
                <a:t>2</a:t>
              </a:r>
              <a:endParaRPr lang="en-GB" sz="1000" baseline="30000" dirty="0">
                <a:latin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22228" y="4742827"/>
              <a:ext cx="25200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t-PT" sz="1000" dirty="0" smtClean="0">
                  <a:latin typeface="Trebuchet MS" panose="020B0603020202020204" pitchFamily="34" charset="0"/>
                  <a:cs typeface="Times New Roman" panose="02020603050405020304" pitchFamily="18" charset="0"/>
                </a:rPr>
                <a:t>1</a:t>
              </a:r>
              <a:endParaRPr lang="en-GB" sz="1000" baseline="30000" dirty="0">
                <a:latin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885560" y="3784381"/>
              <a:ext cx="25821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t-PT" sz="1000" dirty="0">
                  <a:latin typeface="Trebuchet MS" panose="020B0603020202020204" pitchFamily="34" charset="0"/>
                  <a:cs typeface="Times New Roman" panose="02020603050405020304" pitchFamily="18" charset="0"/>
                </a:rPr>
                <a:t>1</a:t>
              </a:r>
              <a:endParaRPr lang="en-GB" sz="1000" baseline="30000" dirty="0">
                <a:latin typeface="Trebuchet MS" panose="020B0603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4"/>
            <a:srcRect l="27878" t="5933" r="27858" b="5652"/>
            <a:stretch/>
          </p:blipFill>
          <p:spPr>
            <a:xfrm>
              <a:off x="3117723" y="3033616"/>
              <a:ext cx="1658064" cy="1656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6436868" y="1191663"/>
            <a:ext cx="24293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10 minutes after </a:t>
            </a:r>
            <a:r>
              <a:rPr lang="en-US" altLang="en-US" sz="2400" dirty="0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separat</a:t>
            </a:r>
            <a:r>
              <a:rPr lang="en-US" alt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ion</a:t>
            </a:r>
            <a:endParaRPr lang="en-US" altLang="en-US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436869" y="3306213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 smtClean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50 min</a:t>
            </a:r>
            <a:endParaRPr lang="en-US" altLang="en-US" sz="24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436869" y="5227088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3h40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1550" y="2562315"/>
            <a:ext cx="2389188" cy="1797050"/>
            <a:chOff x="971550" y="2562315"/>
            <a:chExt cx="2389188" cy="1797050"/>
          </a:xfrm>
        </p:grpSpPr>
        <p:pic>
          <p:nvPicPr>
            <p:cNvPr id="19459" name="Picture 3" descr="1018-reduzido"/>
            <p:cNvPicPr>
              <a:picLocks noChangeAspect="1" noChangeArrowheads="1"/>
            </p:cNvPicPr>
            <p:nvPr/>
          </p:nvPicPr>
          <p:blipFill>
            <a:blip r:embed="rId6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2562315"/>
              <a:ext cx="2389188" cy="179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973822" y="3859997"/>
              <a:ext cx="690563" cy="373063"/>
              <a:chOff x="973822" y="3859997"/>
              <a:chExt cx="690563" cy="373063"/>
            </a:xfrm>
          </p:grpSpPr>
          <p:sp>
            <p:nvSpPr>
              <p:cNvPr id="84" name="Text Box 13"/>
              <p:cNvSpPr txBox="1">
                <a:spLocks noChangeArrowheads="1"/>
              </p:cNvSpPr>
              <p:nvPr/>
            </p:nvSpPr>
            <p:spPr bwMode="auto">
              <a:xfrm>
                <a:off x="973822" y="3859997"/>
                <a:ext cx="6905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1mm</a:t>
                </a:r>
              </a:p>
            </p:txBody>
          </p:sp>
          <p:sp>
            <p:nvSpPr>
              <p:cNvPr id="85" name="Line 14"/>
              <p:cNvSpPr>
                <a:spLocks noChangeShapeType="1"/>
              </p:cNvSpPr>
              <p:nvPr/>
            </p:nvSpPr>
            <p:spPr bwMode="auto">
              <a:xfrm>
                <a:off x="1129397" y="4233060"/>
                <a:ext cx="341313" cy="0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971550" y="4483190"/>
            <a:ext cx="2389188" cy="1797050"/>
            <a:chOff x="971550" y="4483190"/>
            <a:chExt cx="2389188" cy="1797050"/>
          </a:xfrm>
        </p:grpSpPr>
        <p:pic>
          <p:nvPicPr>
            <p:cNvPr id="19458" name="Picture 2" descr="1022-reduzido"/>
            <p:cNvPicPr>
              <a:picLocks noChangeAspect="1" noChangeArrowheads="1"/>
            </p:cNvPicPr>
            <p:nvPr/>
          </p:nvPicPr>
          <p:blipFill>
            <a:blip r:embed="rId7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4483190"/>
              <a:ext cx="2389188" cy="179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1015728" y="5772989"/>
              <a:ext cx="690563" cy="373063"/>
              <a:chOff x="1083968" y="5759341"/>
              <a:chExt cx="690563" cy="373063"/>
            </a:xfrm>
          </p:grpSpPr>
          <p:sp>
            <p:nvSpPr>
              <p:cNvPr id="87" name="Text Box 13"/>
              <p:cNvSpPr txBox="1">
                <a:spLocks noChangeArrowheads="1"/>
              </p:cNvSpPr>
              <p:nvPr/>
            </p:nvSpPr>
            <p:spPr bwMode="auto">
              <a:xfrm>
                <a:off x="1083968" y="5759341"/>
                <a:ext cx="6905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1mm</a:t>
                </a:r>
              </a:p>
            </p:txBody>
          </p:sp>
          <p:sp>
            <p:nvSpPr>
              <p:cNvPr id="88" name="Line 14"/>
              <p:cNvSpPr>
                <a:spLocks noChangeShapeType="1"/>
              </p:cNvSpPr>
              <p:nvPr/>
            </p:nvSpPr>
            <p:spPr bwMode="auto">
              <a:xfrm>
                <a:off x="1101649" y="6132404"/>
                <a:ext cx="655200" cy="0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28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  <p:bldP spid="19464" grpId="0"/>
      <p:bldP spid="194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3_Mary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46" y="787585"/>
            <a:ext cx="3744109" cy="595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582357" y="1174531"/>
            <a:ext cx="16730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PT" altLang="en-US" sz="2000" b="1" dirty="0" err="1" smtClean="0">
                <a:latin typeface="+mj-lt"/>
              </a:rPr>
              <a:t>Painted</a:t>
            </a:r>
            <a:r>
              <a:rPr lang="pt-PT" altLang="en-US" sz="2000" b="1" dirty="0" smtClean="0">
                <a:latin typeface="+mj-lt"/>
              </a:rPr>
              <a:t> HDG</a:t>
            </a:r>
          </a:p>
          <a:p>
            <a:pPr algn="ctr"/>
            <a:r>
              <a:rPr lang="pt-PT" altLang="en-US" sz="2000" dirty="0" smtClean="0">
                <a:latin typeface="+mj-lt"/>
              </a:rPr>
              <a:t>(SVET</a:t>
            </a:r>
            <a:r>
              <a:rPr lang="pt-PT" altLang="en-US" sz="2000" dirty="0">
                <a:latin typeface="+mj-lt"/>
              </a:rPr>
              <a:t>, Zn</a:t>
            </a:r>
            <a:r>
              <a:rPr lang="pt-PT" altLang="en-US" sz="2000" baseline="30000" dirty="0">
                <a:latin typeface="+mj-lt"/>
              </a:rPr>
              <a:t>2</a:t>
            </a:r>
            <a:r>
              <a:rPr lang="pt-PT" altLang="en-US" sz="2000" baseline="30000" dirty="0" smtClean="0">
                <a:latin typeface="+mj-lt"/>
              </a:rPr>
              <a:t>+</a:t>
            </a:r>
            <a:r>
              <a:rPr lang="pt-PT" altLang="en-US" sz="2000" dirty="0" smtClean="0">
                <a:latin typeface="+mj-lt"/>
              </a:rPr>
              <a:t>)</a:t>
            </a:r>
            <a:endParaRPr lang="en-GB" altLang="en-US" sz="2000" dirty="0">
              <a:latin typeface="+mj-lt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90488" y="2035175"/>
            <a:ext cx="2862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PT" altLang="en-US" sz="1200" i="1" dirty="0" err="1">
                <a:solidFill>
                  <a:srgbClr val="FF0000"/>
                </a:solidFill>
              </a:rPr>
              <a:t>Electrochem</a:t>
            </a:r>
            <a:r>
              <a:rPr lang="pt-PT" altLang="en-US" sz="1200" i="1" dirty="0">
                <a:solidFill>
                  <a:srgbClr val="FF0000"/>
                </a:solidFill>
              </a:rPr>
              <a:t>. </a:t>
            </a:r>
            <a:r>
              <a:rPr lang="pt-PT" altLang="en-US" sz="1200" i="1" dirty="0" err="1">
                <a:solidFill>
                  <a:srgbClr val="FF0000"/>
                </a:solidFill>
              </a:rPr>
              <a:t>Commun</a:t>
            </a:r>
            <a:r>
              <a:rPr lang="pt-PT" altLang="en-US" sz="1200" i="1" dirty="0">
                <a:solidFill>
                  <a:srgbClr val="FF0000"/>
                </a:solidFill>
              </a:rPr>
              <a:t>. </a:t>
            </a:r>
            <a:r>
              <a:rPr lang="pt-PT" altLang="en-US" sz="1200" dirty="0">
                <a:solidFill>
                  <a:srgbClr val="FF0000"/>
                </a:solidFill>
              </a:rPr>
              <a:t>12 (2010) 394</a:t>
            </a:r>
            <a:endParaRPr lang="en-GB" altLang="en-US" sz="1200" dirty="0"/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90488" y="31669"/>
            <a:ext cx="36102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More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examples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1391094" y="855178"/>
            <a:ext cx="46092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PT" altLang="en-US" sz="2000" b="1" dirty="0" smtClean="0">
                <a:latin typeface="+mj-lt"/>
              </a:rPr>
              <a:t>Sol-gel </a:t>
            </a:r>
            <a:r>
              <a:rPr lang="pt-PT" altLang="en-US" sz="2000" b="1" dirty="0" err="1" smtClean="0">
                <a:latin typeface="+mj-lt"/>
              </a:rPr>
              <a:t>coated</a:t>
            </a:r>
            <a:r>
              <a:rPr lang="pt-PT" altLang="en-US" sz="2000" b="1" dirty="0" smtClean="0">
                <a:latin typeface="+mj-lt"/>
              </a:rPr>
              <a:t> AZ31 </a:t>
            </a:r>
            <a:r>
              <a:rPr lang="pt-PT" altLang="en-US" sz="2000" b="1" dirty="0" err="1" smtClean="0">
                <a:latin typeface="+mj-lt"/>
              </a:rPr>
              <a:t>magnesium</a:t>
            </a:r>
            <a:r>
              <a:rPr lang="pt-PT" altLang="en-US" sz="2000" b="1" dirty="0" smtClean="0">
                <a:latin typeface="+mj-lt"/>
              </a:rPr>
              <a:t> </a:t>
            </a:r>
            <a:r>
              <a:rPr lang="pt-PT" altLang="en-US" sz="2000" b="1" dirty="0" err="1" smtClean="0">
                <a:latin typeface="+mj-lt"/>
              </a:rPr>
              <a:t>alloy</a:t>
            </a:r>
            <a:endParaRPr lang="pt-PT" altLang="en-US" sz="2000" b="1" dirty="0" smtClean="0">
              <a:latin typeface="+mj-lt"/>
            </a:endParaRPr>
          </a:p>
          <a:p>
            <a:pPr algn="ctr"/>
            <a:r>
              <a:rPr lang="pt-PT" altLang="en-US" sz="2000" dirty="0" smtClean="0">
                <a:latin typeface="+mj-lt"/>
              </a:rPr>
              <a:t>(SVET</a:t>
            </a:r>
            <a:r>
              <a:rPr lang="pt-PT" altLang="en-US" sz="2000" dirty="0">
                <a:latin typeface="+mj-lt"/>
              </a:rPr>
              <a:t>, </a:t>
            </a:r>
            <a:r>
              <a:rPr lang="pt-PT" altLang="en-US" sz="2000" dirty="0" smtClean="0">
                <a:latin typeface="+mj-lt"/>
              </a:rPr>
              <a:t>pH, Mg</a:t>
            </a:r>
            <a:r>
              <a:rPr lang="pt-PT" altLang="en-US" sz="2000" baseline="30000" dirty="0" smtClean="0">
                <a:latin typeface="+mj-lt"/>
              </a:rPr>
              <a:t>2+</a:t>
            </a:r>
            <a:r>
              <a:rPr lang="pt-PT" altLang="en-US" sz="2000" dirty="0" smtClean="0">
                <a:latin typeface="+mj-lt"/>
              </a:rPr>
              <a:t>)</a:t>
            </a:r>
            <a:endParaRPr lang="en-GB" altLang="en-US" sz="2000" dirty="0">
              <a:latin typeface="+mj-lt"/>
            </a:endParaRPr>
          </a:p>
        </p:txBody>
      </p:sp>
      <p:sp>
        <p:nvSpPr>
          <p:cNvPr id="57348" name="Text Box 9"/>
          <p:cNvSpPr txBox="1">
            <a:spLocks noChangeArrowheads="1"/>
          </p:cNvSpPr>
          <p:nvPr/>
        </p:nvSpPr>
        <p:spPr bwMode="auto">
          <a:xfrm>
            <a:off x="2434067" y="6147573"/>
            <a:ext cx="2843213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pt-PT" altLang="en-US" sz="1200" i="1" dirty="0" err="1">
                <a:solidFill>
                  <a:srgbClr val="FF0000"/>
                </a:solidFill>
              </a:rPr>
              <a:t>Electrochem</a:t>
            </a:r>
            <a:r>
              <a:rPr lang="pt-PT" altLang="en-US" sz="1200" i="1" dirty="0">
                <a:solidFill>
                  <a:srgbClr val="FF0000"/>
                </a:solidFill>
              </a:rPr>
              <a:t>. </a:t>
            </a:r>
            <a:r>
              <a:rPr lang="pt-PT" altLang="en-US" sz="1200" i="1" dirty="0" err="1">
                <a:solidFill>
                  <a:srgbClr val="FF0000"/>
                </a:solidFill>
              </a:rPr>
              <a:t>Commun</a:t>
            </a:r>
            <a:r>
              <a:rPr lang="pt-PT" altLang="en-US" sz="1200" i="1" dirty="0">
                <a:solidFill>
                  <a:srgbClr val="FF0000"/>
                </a:solidFill>
              </a:rPr>
              <a:t>.</a:t>
            </a:r>
            <a:r>
              <a:rPr lang="pt-PT" altLang="en-US" sz="1200" dirty="0">
                <a:solidFill>
                  <a:srgbClr val="FF0000"/>
                </a:solidFill>
              </a:rPr>
              <a:t> 10 (2008) 259</a:t>
            </a:r>
            <a:r>
              <a:rPr lang="pt-PT" altLang="en-US" dirty="0">
                <a:solidFill>
                  <a:srgbClr val="006600"/>
                </a:solidFill>
              </a:rPr>
              <a:t> </a:t>
            </a:r>
            <a:endParaRPr lang="en-US" altLang="en-US" dirty="0">
              <a:solidFill>
                <a:srgbClr val="006600"/>
              </a:solidFill>
            </a:endParaRP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90488" y="31669"/>
            <a:ext cx="36102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More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examples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6" y="1654382"/>
            <a:ext cx="6606463" cy="44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66724" y="1821980"/>
            <a:ext cx="4567645" cy="4040609"/>
            <a:chOff x="4366724" y="1821980"/>
            <a:chExt cx="4567645" cy="4040609"/>
          </a:xfrm>
        </p:grpSpPr>
        <p:pic>
          <p:nvPicPr>
            <p:cNvPr id="3483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9" t="14706" r="15057" b="735"/>
            <a:stretch>
              <a:fillRect/>
            </a:stretch>
          </p:blipFill>
          <p:spPr bwMode="auto">
            <a:xfrm>
              <a:off x="4366724" y="1821980"/>
              <a:ext cx="4567645" cy="4040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1" name="Line 5"/>
            <p:cNvSpPr>
              <a:spLocks noChangeShapeType="1"/>
            </p:cNvSpPr>
            <p:nvPr/>
          </p:nvSpPr>
          <p:spPr bwMode="auto">
            <a:xfrm>
              <a:off x="7592379" y="2195297"/>
              <a:ext cx="0" cy="48799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832" name="Text Box 6"/>
            <p:cNvSpPr txBox="1">
              <a:spLocks noChangeArrowheads="1"/>
            </p:cNvSpPr>
            <p:nvPr/>
          </p:nvSpPr>
          <p:spPr bwMode="auto">
            <a:xfrm>
              <a:off x="7426401" y="2271497"/>
              <a:ext cx="1444468" cy="363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600" b="1" dirty="0"/>
                <a:t>5 µA cm</a:t>
              </a:r>
              <a:r>
                <a:rPr lang="en-US" altLang="en-US" sz="1600" b="1" baseline="30000" dirty="0"/>
                <a:t>-2</a:t>
              </a:r>
              <a:endParaRPr lang="en-US" altLang="en-US" sz="1600" b="1" dirty="0"/>
            </a:p>
          </p:txBody>
        </p:sp>
      </p:grpSp>
      <p:grpSp>
        <p:nvGrpSpPr>
          <p:cNvPr id="34819" name="Group 7"/>
          <p:cNvGrpSpPr>
            <a:grpSpLocks/>
          </p:cNvGrpSpPr>
          <p:nvPr/>
        </p:nvGrpSpPr>
        <p:grpSpPr bwMode="auto">
          <a:xfrm>
            <a:off x="178504" y="2258945"/>
            <a:ext cx="4224700" cy="3166681"/>
            <a:chOff x="527" y="554"/>
            <a:chExt cx="1717" cy="1287"/>
          </a:xfrm>
        </p:grpSpPr>
        <p:pic>
          <p:nvPicPr>
            <p:cNvPr id="34826" name="Picture 8" descr="102_4x_14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" y="554"/>
              <a:ext cx="171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7" name="Line 9"/>
            <p:cNvSpPr>
              <a:spLocks noChangeAspect="1" noChangeShapeType="1"/>
            </p:cNvSpPr>
            <p:nvPr/>
          </p:nvSpPr>
          <p:spPr bwMode="auto">
            <a:xfrm>
              <a:off x="547" y="1803"/>
              <a:ext cx="344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828" name="Text Box 10"/>
            <p:cNvSpPr txBox="1">
              <a:spLocks noChangeAspect="1" noChangeArrowheads="1"/>
            </p:cNvSpPr>
            <p:nvPr/>
          </p:nvSpPr>
          <p:spPr bwMode="auto">
            <a:xfrm>
              <a:off x="545" y="1680"/>
              <a:ext cx="37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18000" rIns="36000" bIns="18000"/>
            <a:lstStyle>
              <a:lvl1pPr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14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14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rgbClr val="FFFFFF"/>
                  </a:solidFill>
                </a:rPr>
                <a:t>500 µm</a:t>
              </a:r>
              <a:endParaRPr lang="en-US" altLang="en-US" dirty="0"/>
            </a:p>
          </p:txBody>
        </p:sp>
        <p:sp>
          <p:nvSpPr>
            <p:cNvPr id="34829" name="Rectangle 11"/>
            <p:cNvSpPr>
              <a:spLocks noChangeAspect="1" noChangeArrowheads="1"/>
            </p:cNvSpPr>
            <p:nvPr/>
          </p:nvSpPr>
          <p:spPr bwMode="auto">
            <a:xfrm>
              <a:off x="852" y="676"/>
              <a:ext cx="1030" cy="103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PT" altLang="en-US"/>
            </a:p>
          </p:txBody>
        </p:sp>
      </p:grp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6268913" y="1092200"/>
            <a:ext cx="13827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</a:rPr>
              <a:t>19 hours in </a:t>
            </a:r>
          </a:p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</a:rPr>
              <a:t>0.05 M </a:t>
            </a:r>
            <a:r>
              <a:rPr lang="en-US" altLang="en-US" sz="1600" b="1" dirty="0" err="1">
                <a:solidFill>
                  <a:srgbClr val="FF0000"/>
                </a:solidFill>
              </a:rPr>
              <a:t>NaCl</a:t>
            </a:r>
            <a:r>
              <a:rPr lang="en-US" altLang="en-US" sz="1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0488" y="31669"/>
            <a:ext cx="36102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More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examples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76229" y="1075356"/>
            <a:ext cx="46137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PT" altLang="en-US" sz="2000" b="1" dirty="0" smtClean="0">
                <a:latin typeface="+mj-lt"/>
              </a:rPr>
              <a:t>Sol-gel </a:t>
            </a:r>
            <a:r>
              <a:rPr lang="pt-PT" altLang="en-US" sz="2000" b="1" dirty="0" err="1" smtClean="0">
                <a:latin typeface="+mj-lt"/>
              </a:rPr>
              <a:t>coated</a:t>
            </a:r>
            <a:r>
              <a:rPr lang="pt-PT" altLang="en-US" sz="2000" b="1" dirty="0" smtClean="0">
                <a:latin typeface="+mj-lt"/>
              </a:rPr>
              <a:t> 2024 </a:t>
            </a:r>
            <a:r>
              <a:rPr lang="pt-PT" altLang="en-US" sz="2000" b="1" dirty="0" err="1" smtClean="0">
                <a:latin typeface="+mj-lt"/>
              </a:rPr>
              <a:t>aluminium</a:t>
            </a:r>
            <a:r>
              <a:rPr lang="pt-PT" altLang="en-US" sz="2000" b="1" dirty="0" smtClean="0">
                <a:latin typeface="+mj-lt"/>
              </a:rPr>
              <a:t> </a:t>
            </a:r>
            <a:r>
              <a:rPr lang="pt-PT" altLang="en-US" sz="2000" b="1" dirty="0" err="1" smtClean="0">
                <a:latin typeface="+mj-lt"/>
              </a:rPr>
              <a:t>alloy</a:t>
            </a:r>
            <a:endParaRPr lang="pt-PT" altLang="en-US" sz="2000" b="1" dirty="0" smtClean="0">
              <a:latin typeface="+mj-lt"/>
            </a:endParaRPr>
          </a:p>
          <a:p>
            <a:pPr algn="ctr"/>
            <a:r>
              <a:rPr lang="pt-PT" altLang="en-US" sz="2000" dirty="0" smtClean="0">
                <a:latin typeface="+mj-lt"/>
              </a:rPr>
              <a:t>(SVET</a:t>
            </a:r>
            <a:r>
              <a:rPr lang="pt-PT" altLang="en-US" sz="2000" dirty="0">
                <a:latin typeface="+mj-lt"/>
              </a:rPr>
              <a:t>, </a:t>
            </a:r>
            <a:r>
              <a:rPr lang="pt-PT" altLang="en-US" sz="2000" dirty="0" smtClean="0">
                <a:latin typeface="+mj-lt"/>
              </a:rPr>
              <a:t>pH, O</a:t>
            </a:r>
            <a:r>
              <a:rPr lang="pt-PT" altLang="en-US" sz="2000" baseline="-25000" dirty="0" smtClean="0">
                <a:latin typeface="+mj-lt"/>
              </a:rPr>
              <a:t>2</a:t>
            </a:r>
            <a:r>
              <a:rPr lang="pt-PT" altLang="en-US" sz="2000" dirty="0" smtClean="0">
                <a:latin typeface="+mj-lt"/>
              </a:rPr>
              <a:t>)</a:t>
            </a:r>
            <a:endParaRPr lang="en-GB" altLang="en-US" sz="2000" dirty="0">
              <a:latin typeface="+mj-lt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1057091" y="5584776"/>
            <a:ext cx="23764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en-US" sz="1200" i="1" dirty="0" err="1">
                <a:solidFill>
                  <a:srgbClr val="FF0000"/>
                </a:solidFill>
              </a:rPr>
              <a:t>Electroanalysis</a:t>
            </a:r>
            <a:r>
              <a:rPr lang="pt-PT" altLang="en-US" sz="1200" i="1" dirty="0">
                <a:solidFill>
                  <a:srgbClr val="FF0000"/>
                </a:solidFill>
              </a:rPr>
              <a:t> </a:t>
            </a:r>
            <a:r>
              <a:rPr lang="pt-PT" altLang="en-US" sz="1200" dirty="0">
                <a:solidFill>
                  <a:srgbClr val="FF0000"/>
                </a:solidFill>
              </a:rPr>
              <a:t>22 (2010) 2009</a:t>
            </a:r>
            <a:endParaRPr lang="en-GB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1694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478" y="3528921"/>
            <a:ext cx="4032000" cy="3264312"/>
          </a:xfrm>
          <a:prstGeom prst="rect">
            <a:avLst/>
          </a:prstGeom>
        </p:spPr>
      </p:pic>
      <p:sp>
        <p:nvSpPr>
          <p:cNvPr id="57351" name="Rectangle 17"/>
          <p:cNvSpPr>
            <a:spLocks noChangeArrowheads="1"/>
          </p:cNvSpPr>
          <p:nvPr/>
        </p:nvSpPr>
        <p:spPr bwMode="auto">
          <a:xfrm>
            <a:off x="1533525" y="1987550"/>
            <a:ext cx="23764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en-US" sz="1200" i="1" dirty="0" err="1">
                <a:solidFill>
                  <a:srgbClr val="FF0000"/>
                </a:solidFill>
              </a:rPr>
              <a:t>Electroanalysis</a:t>
            </a:r>
            <a:r>
              <a:rPr lang="pt-PT" altLang="en-US" sz="1200" i="1" dirty="0">
                <a:solidFill>
                  <a:srgbClr val="FF0000"/>
                </a:solidFill>
              </a:rPr>
              <a:t> </a:t>
            </a:r>
            <a:r>
              <a:rPr lang="pt-PT" altLang="en-US" sz="1200" dirty="0">
                <a:solidFill>
                  <a:srgbClr val="FF0000"/>
                </a:solidFill>
              </a:rPr>
              <a:t>22 (2010) 2009</a:t>
            </a:r>
            <a:endParaRPr lang="en-GB" altLang="en-US" sz="1200" dirty="0"/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90488" y="31669"/>
            <a:ext cx="36102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More </a:t>
            </a:r>
            <a:r>
              <a:rPr lang="pt-PT" alt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examples</a:t>
            </a:r>
            <a:r>
              <a:rPr lang="pt-PT" altLang="en-US" sz="3600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76229" y="1075356"/>
            <a:ext cx="46137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PT" altLang="en-US" sz="2000" b="1" dirty="0" smtClean="0">
                <a:latin typeface="+mj-lt"/>
              </a:rPr>
              <a:t>Sol-gel </a:t>
            </a:r>
            <a:r>
              <a:rPr lang="pt-PT" altLang="en-US" sz="2000" b="1" dirty="0" err="1" smtClean="0">
                <a:latin typeface="+mj-lt"/>
              </a:rPr>
              <a:t>coated</a:t>
            </a:r>
            <a:r>
              <a:rPr lang="pt-PT" altLang="en-US" sz="2000" b="1" dirty="0" smtClean="0">
                <a:latin typeface="+mj-lt"/>
              </a:rPr>
              <a:t> 2024 </a:t>
            </a:r>
            <a:r>
              <a:rPr lang="pt-PT" altLang="en-US" sz="2000" b="1" dirty="0" err="1" smtClean="0">
                <a:latin typeface="+mj-lt"/>
              </a:rPr>
              <a:t>aluminium</a:t>
            </a:r>
            <a:r>
              <a:rPr lang="pt-PT" altLang="en-US" sz="2000" b="1" dirty="0" smtClean="0">
                <a:latin typeface="+mj-lt"/>
              </a:rPr>
              <a:t> </a:t>
            </a:r>
            <a:r>
              <a:rPr lang="pt-PT" altLang="en-US" sz="2000" b="1" dirty="0" err="1" smtClean="0">
                <a:latin typeface="+mj-lt"/>
              </a:rPr>
              <a:t>alloy</a:t>
            </a:r>
            <a:endParaRPr lang="pt-PT" altLang="en-US" sz="2000" b="1" dirty="0" smtClean="0">
              <a:latin typeface="+mj-lt"/>
            </a:endParaRPr>
          </a:p>
          <a:p>
            <a:pPr algn="ctr"/>
            <a:r>
              <a:rPr lang="pt-PT" altLang="en-US" sz="2000" dirty="0" smtClean="0">
                <a:latin typeface="+mj-lt"/>
              </a:rPr>
              <a:t>(SVET</a:t>
            </a:r>
            <a:r>
              <a:rPr lang="pt-PT" altLang="en-US" sz="2000" dirty="0">
                <a:latin typeface="+mj-lt"/>
              </a:rPr>
              <a:t>, </a:t>
            </a:r>
            <a:r>
              <a:rPr lang="pt-PT" altLang="en-US" sz="2000" dirty="0" smtClean="0">
                <a:latin typeface="+mj-lt"/>
              </a:rPr>
              <a:t>pH, O</a:t>
            </a:r>
            <a:r>
              <a:rPr lang="pt-PT" altLang="en-US" sz="2000" baseline="-25000" dirty="0" smtClean="0">
                <a:latin typeface="+mj-lt"/>
              </a:rPr>
              <a:t>2</a:t>
            </a:r>
            <a:r>
              <a:rPr lang="pt-PT" altLang="en-US" sz="2000" dirty="0" smtClean="0">
                <a:latin typeface="+mj-lt"/>
              </a:rPr>
              <a:t>)</a:t>
            </a:r>
            <a:endParaRPr lang="en-GB" altLang="en-US" sz="2000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073282" y="936335"/>
            <a:ext cx="3420000" cy="2520235"/>
            <a:chOff x="5073282" y="1616695"/>
            <a:chExt cx="3420000" cy="2520235"/>
          </a:xfrm>
        </p:grpSpPr>
        <p:pic>
          <p:nvPicPr>
            <p:cNvPr id="4098" name="Picture 2" descr="102_4x_14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3282" y="1616695"/>
              <a:ext cx="3420000" cy="2520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5115111" y="3829276"/>
              <a:ext cx="683203" cy="233241"/>
              <a:chOff x="5115111" y="3829276"/>
              <a:chExt cx="683203" cy="233241"/>
            </a:xfrm>
          </p:grpSpPr>
          <p:sp>
            <p:nvSpPr>
              <p:cNvPr id="11" name="Line 4"/>
              <p:cNvSpPr>
                <a:spLocks noChangeAspect="1" noChangeShapeType="1"/>
              </p:cNvSpPr>
              <p:nvPr/>
            </p:nvSpPr>
            <p:spPr bwMode="auto">
              <a:xfrm>
                <a:off x="5115111" y="4062517"/>
                <a:ext cx="683203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5156848" y="3829276"/>
                <a:ext cx="612000" cy="175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6000" tIns="18000" rIns="36000" bIns="180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+mj-lt"/>
                  </a:rPr>
                  <a:t>500 µm</a:t>
                </a:r>
                <a:endPara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352369" y="2547359"/>
              <a:ext cx="2830185" cy="381602"/>
              <a:chOff x="5352369" y="2547359"/>
              <a:chExt cx="2830185" cy="381602"/>
            </a:xfrm>
          </p:grpSpPr>
          <p:sp>
            <p:nvSpPr>
              <p:cNvPr id="10" name="Line 3"/>
              <p:cNvSpPr>
                <a:spLocks noChangeAspect="1" noChangeShapeType="1"/>
              </p:cNvSpPr>
              <p:nvPr/>
            </p:nvSpPr>
            <p:spPr bwMode="auto">
              <a:xfrm>
                <a:off x="5449741" y="2868001"/>
                <a:ext cx="2732813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5352369" y="2547359"/>
                <a:ext cx="659812" cy="381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PT" altLang="en-US" sz="1600" b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j-lt"/>
                  </a:rPr>
                  <a:t>lines</a:t>
                </a:r>
                <a:endParaRPr kumimoji="0" lang="en-US" altLang="en-US" sz="1600" b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54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2"/>
          <p:cNvSpPr>
            <a:spLocks noChangeShapeType="1"/>
          </p:cNvSpPr>
          <p:nvPr/>
        </p:nvSpPr>
        <p:spPr bwMode="auto">
          <a:xfrm>
            <a:off x="73025" y="676275"/>
            <a:ext cx="899795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90488" y="31750"/>
            <a:ext cx="3341687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altLang="en-US" sz="36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The</a:t>
            </a:r>
            <a:r>
              <a:rPr lang="pt-PT" altLang="en-US" sz="3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pt-PT" altLang="en-US" sz="36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techniques</a:t>
            </a:r>
            <a:endParaRPr lang="en-US" altLang="en-US" sz="36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36310" y="840348"/>
            <a:ext cx="42799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pt-PT" altLang="en-US" i="1" dirty="0">
                <a:solidFill>
                  <a:srgbClr val="FF3300"/>
                </a:solidFill>
              </a:rPr>
              <a:t>S</a:t>
            </a:r>
            <a:r>
              <a:rPr lang="en-US" altLang="en-US" i="1" dirty="0">
                <a:solidFill>
                  <a:srgbClr val="FF3300"/>
                </a:solidFill>
              </a:rPr>
              <a:t>canning Vibrating Electrode Technique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14806" y="1293134"/>
            <a:ext cx="2615738" cy="1969539"/>
            <a:chOff x="5630774" y="1223386"/>
            <a:chExt cx="2615738" cy="1969539"/>
          </a:xfrm>
        </p:grpSpPr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5640348" y="1223386"/>
              <a:ext cx="2606164" cy="1953186"/>
              <a:chOff x="7814" y="5527"/>
              <a:chExt cx="3402" cy="2551"/>
            </a:xfrm>
          </p:grpSpPr>
          <p:pic>
            <p:nvPicPr>
              <p:cNvPr id="28684" name="Picture 12" descr="100_7459_re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4" y="5527"/>
                <a:ext cx="3402" cy="2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685" name="Freeform 13"/>
              <p:cNvSpPr>
                <a:spLocks noChangeAspect="1"/>
              </p:cNvSpPr>
              <p:nvPr/>
            </p:nvSpPr>
            <p:spPr bwMode="auto">
              <a:xfrm>
                <a:off x="8905" y="6044"/>
                <a:ext cx="552" cy="738"/>
              </a:xfrm>
              <a:custGeom>
                <a:avLst/>
                <a:gdLst>
                  <a:gd name="T0" fmla="*/ 0 w 372"/>
                  <a:gd name="T1" fmla="*/ 0 h 498"/>
                  <a:gd name="T2" fmla="*/ 150 w 372"/>
                  <a:gd name="T3" fmla="*/ 186 h 498"/>
                  <a:gd name="T4" fmla="*/ 372 w 372"/>
                  <a:gd name="T5" fmla="*/ 498 h 498"/>
                  <a:gd name="connsiteX0" fmla="*/ 0 w 10000"/>
                  <a:gd name="connsiteY0" fmla="*/ 0 h 10000"/>
                  <a:gd name="connsiteX1" fmla="*/ 10000 w 10000"/>
                  <a:gd name="connsiteY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0"/>
                    </a:moveTo>
                    <a:lnTo>
                      <a:pt x="10000" y="10000"/>
                    </a:lnTo>
                  </a:path>
                </a:pathLst>
              </a:custGeom>
              <a:noFill/>
              <a:ln w="19050">
                <a:solidFill>
                  <a:srgbClr val="FFFF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86" name="Freeform 14"/>
              <p:cNvSpPr>
                <a:spLocks noChangeAspect="1"/>
              </p:cNvSpPr>
              <p:nvPr/>
            </p:nvSpPr>
            <p:spPr bwMode="auto">
              <a:xfrm>
                <a:off x="9866" y="5967"/>
                <a:ext cx="320" cy="240"/>
              </a:xfrm>
              <a:custGeom>
                <a:avLst/>
                <a:gdLst>
                  <a:gd name="T0" fmla="*/ 216 w 216"/>
                  <a:gd name="T1" fmla="*/ 0 h 162"/>
                  <a:gd name="T2" fmla="*/ 120 w 216"/>
                  <a:gd name="T3" fmla="*/ 78 h 162"/>
                  <a:gd name="T4" fmla="*/ 0 w 216"/>
                  <a:gd name="T5" fmla="*/ 162 h 162"/>
                  <a:gd name="connsiteX0" fmla="*/ 10000 w 10000"/>
                  <a:gd name="connsiteY0" fmla="*/ 0 h 10000"/>
                  <a:gd name="connsiteX1" fmla="*/ 0 w 10000"/>
                  <a:gd name="connsiteY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10000" y="0"/>
                    </a:moveTo>
                    <a:lnTo>
                      <a:pt x="0" y="10000"/>
                    </a:lnTo>
                  </a:path>
                </a:pathLst>
              </a:custGeom>
              <a:noFill/>
              <a:ln w="19050">
                <a:solidFill>
                  <a:srgbClr val="FFFF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87" name="Text Box 15"/>
              <p:cNvSpPr txBox="1">
                <a:spLocks noChangeArrowheads="1"/>
              </p:cNvSpPr>
              <p:nvPr/>
            </p:nvSpPr>
            <p:spPr bwMode="auto">
              <a:xfrm>
                <a:off x="8206" y="5688"/>
                <a:ext cx="1014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defTabSz="914400"/>
                <a:r>
                  <a:rPr lang="en-US" altLang="en-US" sz="12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vibrating </a:t>
                </a:r>
              </a:p>
              <a:p>
                <a:pPr defTabSz="914400"/>
                <a:r>
                  <a:rPr lang="en-US" altLang="en-US" sz="12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probe</a:t>
                </a:r>
                <a:endParaRPr lang="en-US" altLang="en-US" sz="12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688" name="Text Box 16"/>
              <p:cNvSpPr txBox="1">
                <a:spLocks noChangeArrowheads="1"/>
              </p:cNvSpPr>
              <p:nvPr/>
            </p:nvSpPr>
            <p:spPr bwMode="auto">
              <a:xfrm>
                <a:off x="10234" y="5668"/>
                <a:ext cx="982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8000" rIns="18000" bIns="18000"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defTabSz="914400"/>
                <a:r>
                  <a:rPr lang="en-US" altLang="en-US" sz="1200" dirty="0" smtClean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Ground and pseudo</a:t>
                </a:r>
              </a:p>
              <a:p>
                <a:pPr defTabSz="914400"/>
                <a:r>
                  <a:rPr lang="en-US" altLang="en-US" sz="1200" dirty="0" smtClean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reference </a:t>
                </a:r>
                <a:endParaRPr lang="en-US" altLang="en-US" sz="1200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  <a:p>
                <a:pPr defTabSz="914400"/>
                <a:r>
                  <a:rPr lang="en-US" altLang="en-US" sz="12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electrode</a:t>
                </a:r>
                <a:endParaRPr lang="en-US" altLang="en-US" sz="12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630774" y="2277598"/>
              <a:ext cx="1143188" cy="915327"/>
              <a:chOff x="5630774" y="2277598"/>
              <a:chExt cx="1143188" cy="915327"/>
            </a:xfrm>
          </p:grpSpPr>
          <p:grpSp>
            <p:nvGrpSpPr>
              <p:cNvPr id="28689" name="Group 17"/>
              <p:cNvGrpSpPr>
                <a:grpSpLocks/>
              </p:cNvGrpSpPr>
              <p:nvPr/>
            </p:nvGrpSpPr>
            <p:grpSpPr bwMode="auto">
              <a:xfrm>
                <a:off x="5640348" y="2277598"/>
                <a:ext cx="1133614" cy="909570"/>
                <a:chOff x="6644" y="5881"/>
                <a:chExt cx="1480" cy="1188"/>
              </a:xfrm>
            </p:grpSpPr>
            <p:pic>
              <p:nvPicPr>
                <p:cNvPr id="28690" name="Picture 18" descr="probe vibrating_7x-2x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12000" contrast="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600" t="32074" r="36269" b="26643"/>
                <a:stretch>
                  <a:fillRect/>
                </a:stretch>
              </p:blipFill>
              <p:spPr bwMode="auto">
                <a:xfrm>
                  <a:off x="6644" y="5934"/>
                  <a:ext cx="800" cy="11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691" name="Picture 19" descr="probe_7x-2x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12000" contrast="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505" t="31596" r="36447" b="27052"/>
                <a:stretch>
                  <a:fillRect/>
                </a:stretch>
              </p:blipFill>
              <p:spPr bwMode="auto">
                <a:xfrm>
                  <a:off x="7364" y="5934"/>
                  <a:ext cx="760" cy="11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692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7615" y="6123"/>
                  <a:ext cx="219" cy="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693" name="Text Box 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472" y="5881"/>
                  <a:ext cx="546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tIns="18000" rIns="18000" bIns="18000"/>
                <a:lstStyle>
                  <a:lvl1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defTabSz="914400"/>
                  <a:r>
                    <a:rPr lang="en-US" altLang="en-US" sz="1000" dirty="0">
                      <a:solidFill>
                        <a:srgbClr val="FFFFFF"/>
                      </a:solidFill>
                      <a:latin typeface="Arial" panose="020B0604020202020204" pitchFamily="34" charset="0"/>
                    </a:rPr>
                    <a:t>10 </a:t>
                  </a:r>
                  <a:r>
                    <a:rPr lang="en-US" altLang="en-US" sz="1000" dirty="0">
                      <a:solidFill>
                        <a:srgbClr val="FFFFFF"/>
                      </a:solidFill>
                      <a:latin typeface="Symbol" panose="05050102010706020507" pitchFamily="18" charset="2"/>
                    </a:rPr>
                    <a:t>m</a:t>
                  </a:r>
                  <a:r>
                    <a:rPr lang="en-US" altLang="en-US" sz="1000" dirty="0">
                      <a:solidFill>
                        <a:srgbClr val="FFFFFF"/>
                      </a:solidFill>
                      <a:latin typeface="Arial" panose="020B0604020202020204" pitchFamily="34" charset="0"/>
                    </a:rPr>
                    <a:t>m</a:t>
                  </a:r>
                  <a:endParaRPr lang="en-US" altLang="en-US" sz="10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694" name="Text Box 2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644" y="6781"/>
                  <a:ext cx="81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tIns="18000" rIns="18000" bIns="1800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algn="ctr" defTabSz="914400"/>
                  <a:r>
                    <a:rPr lang="en-US" altLang="en-US" sz="1200" dirty="0">
                      <a:solidFill>
                        <a:srgbClr val="FFFFFF"/>
                      </a:solidFill>
                      <a:latin typeface="Arial" panose="020B0604020202020204" pitchFamily="34" charset="0"/>
                    </a:rPr>
                    <a:t>vibrating</a:t>
                  </a:r>
                  <a:endParaRPr lang="en-US" altLang="en-US" sz="12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695" name="Text Box 2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457" y="6781"/>
                  <a:ext cx="624" cy="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tIns="18000" rIns="18000" bIns="18000"/>
                <a:lstStyle>
                  <a:lvl1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algn="ctr" defTabSz="914400"/>
                  <a:r>
                    <a:rPr lang="en-US" altLang="en-US" sz="1200" dirty="0">
                      <a:solidFill>
                        <a:srgbClr val="FFFFFF"/>
                      </a:solidFill>
                      <a:latin typeface="Arial" panose="020B0604020202020204" pitchFamily="34" charset="0"/>
                    </a:rPr>
                    <a:t>probe</a:t>
                  </a:r>
                  <a:endParaRPr lang="en-US" altLang="en-US" sz="1200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8697" name="Line 25"/>
              <p:cNvSpPr>
                <a:spLocks noChangeShapeType="1"/>
              </p:cNvSpPr>
              <p:nvPr/>
            </p:nvSpPr>
            <p:spPr bwMode="auto">
              <a:xfrm>
                <a:off x="5630774" y="2308266"/>
                <a:ext cx="1135529" cy="0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98" name="Line 26"/>
              <p:cNvSpPr>
                <a:spLocks noChangeShapeType="1"/>
              </p:cNvSpPr>
              <p:nvPr/>
            </p:nvSpPr>
            <p:spPr bwMode="auto">
              <a:xfrm>
                <a:off x="6764407" y="2296757"/>
                <a:ext cx="0" cy="896168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22672" y="1982231"/>
            <a:ext cx="2843213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pt-PT" altLang="en-US" i="1" dirty="0">
                <a:solidFill>
                  <a:srgbClr val="FF3300"/>
                </a:solidFill>
              </a:rPr>
              <a:t>Micro-</a:t>
            </a:r>
            <a:r>
              <a:rPr lang="en-US" altLang="en-US" i="1" dirty="0" err="1">
                <a:solidFill>
                  <a:srgbClr val="FF3300"/>
                </a:solidFill>
              </a:rPr>
              <a:t>potentiometry</a:t>
            </a:r>
            <a:r>
              <a:rPr lang="en-US" altLang="en-US" i="1" dirty="0">
                <a:solidFill>
                  <a:srgbClr val="FF3300"/>
                </a:solidFill>
              </a:rPr>
              <a:t> (pH)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99128" y="3791825"/>
            <a:ext cx="26987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pt-PT" altLang="en-US" i="1" dirty="0" err="1">
                <a:solidFill>
                  <a:srgbClr val="FF3300"/>
                </a:solidFill>
              </a:rPr>
              <a:t>Micr</a:t>
            </a:r>
            <a:r>
              <a:rPr lang="en-US" altLang="en-US" i="1" dirty="0">
                <a:solidFill>
                  <a:srgbClr val="FF3300"/>
                </a:solidFill>
              </a:rPr>
              <a:t>o-</a:t>
            </a:r>
            <a:r>
              <a:rPr lang="en-US" altLang="en-US" i="1" dirty="0" err="1">
                <a:solidFill>
                  <a:srgbClr val="FF3300"/>
                </a:solidFill>
              </a:rPr>
              <a:t>amperometry</a:t>
            </a:r>
            <a:r>
              <a:rPr lang="en-US" altLang="en-US" i="1" dirty="0">
                <a:solidFill>
                  <a:srgbClr val="FF3300"/>
                </a:solidFill>
              </a:rPr>
              <a:t> (O</a:t>
            </a:r>
            <a:r>
              <a:rPr lang="en-US" altLang="en-US" i="1" baseline="-25000" dirty="0">
                <a:solidFill>
                  <a:srgbClr val="FF3300"/>
                </a:solidFill>
              </a:rPr>
              <a:t>2</a:t>
            </a:r>
            <a:r>
              <a:rPr lang="en-US" altLang="en-US" i="1" dirty="0">
                <a:solidFill>
                  <a:srgbClr val="FF3300"/>
                </a:solidFill>
              </a:rPr>
              <a:t>)</a:t>
            </a:r>
          </a:p>
        </p:txBody>
      </p:sp>
      <p:grpSp>
        <p:nvGrpSpPr>
          <p:cNvPr id="28750" name="Group 78"/>
          <p:cNvGrpSpPr>
            <a:grpSpLocks/>
          </p:cNvGrpSpPr>
          <p:nvPr/>
        </p:nvGrpSpPr>
        <p:grpSpPr bwMode="auto">
          <a:xfrm>
            <a:off x="49487" y="4152878"/>
            <a:ext cx="4439423" cy="2500273"/>
            <a:chOff x="1924" y="2948"/>
            <a:chExt cx="2239" cy="1261"/>
          </a:xfrm>
        </p:grpSpPr>
        <p:grpSp>
          <p:nvGrpSpPr>
            <p:cNvPr id="28730" name="Group 58"/>
            <p:cNvGrpSpPr>
              <a:grpSpLocks/>
            </p:cNvGrpSpPr>
            <p:nvPr/>
          </p:nvGrpSpPr>
          <p:grpSpPr bwMode="auto">
            <a:xfrm>
              <a:off x="2816" y="2948"/>
              <a:ext cx="1347" cy="1261"/>
              <a:chOff x="3864" y="12578"/>
              <a:chExt cx="3366" cy="3153"/>
            </a:xfrm>
          </p:grpSpPr>
          <p:pic>
            <p:nvPicPr>
              <p:cNvPr id="28731" name="Picture 59" descr="SVP_tip_7x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2" y="14968"/>
                <a:ext cx="850" cy="7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32" name="Picture 60" descr="SVP electrode_1_small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62318">
                <a:off x="3864" y="15132"/>
                <a:ext cx="2387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33" name="Freeform 61"/>
              <p:cNvSpPr>
                <a:spLocks noChangeAspect="1"/>
              </p:cNvSpPr>
              <p:nvPr/>
            </p:nvSpPr>
            <p:spPr bwMode="auto">
              <a:xfrm>
                <a:off x="6254" y="15226"/>
                <a:ext cx="459" cy="62"/>
              </a:xfrm>
              <a:custGeom>
                <a:avLst/>
                <a:gdLst>
                  <a:gd name="T0" fmla="*/ 0 w 354"/>
                  <a:gd name="T1" fmla="*/ 0 h 48"/>
                  <a:gd name="T2" fmla="*/ 210 w 354"/>
                  <a:gd name="T3" fmla="*/ 18 h 48"/>
                  <a:gd name="T4" fmla="*/ 354 w 354"/>
                  <a:gd name="T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4" h="48">
                    <a:moveTo>
                      <a:pt x="0" y="0"/>
                    </a:moveTo>
                    <a:cubicBezTo>
                      <a:pt x="35" y="3"/>
                      <a:pt x="151" y="10"/>
                      <a:pt x="210" y="18"/>
                    </a:cubicBezTo>
                    <a:cubicBezTo>
                      <a:pt x="269" y="26"/>
                      <a:pt x="324" y="42"/>
                      <a:pt x="354" y="48"/>
                    </a:cubicBezTo>
                  </a:path>
                </a:pathLst>
              </a:custGeom>
              <a:noFill/>
              <a:ln w="12700">
                <a:solidFill>
                  <a:srgbClr val="FFFF00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34" name="Oval 62"/>
              <p:cNvSpPr>
                <a:spLocks noChangeAspect="1" noChangeArrowheads="1"/>
              </p:cNvSpPr>
              <p:nvPr/>
            </p:nvSpPr>
            <p:spPr bwMode="auto">
              <a:xfrm>
                <a:off x="6020" y="15108"/>
                <a:ext cx="227" cy="227"/>
              </a:xfrm>
              <a:prstGeom prst="ellips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28735" name="Text Box 63"/>
              <p:cNvSpPr txBox="1">
                <a:spLocks noChangeArrowheads="1"/>
              </p:cNvSpPr>
              <p:nvPr/>
            </p:nvSpPr>
            <p:spPr bwMode="auto">
              <a:xfrm>
                <a:off x="6348" y="15508"/>
                <a:ext cx="88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0800" rIns="18000" bIns="10800"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defTabSz="914400"/>
                <a:r>
                  <a:rPr lang="en-US" altLang="en-US" sz="8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10 µm Pt wire</a:t>
                </a:r>
                <a:endParaRPr lang="en-US" altLang="en-US" sz="800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28736" name="Group 64"/>
              <p:cNvGrpSpPr>
                <a:grpSpLocks/>
              </p:cNvGrpSpPr>
              <p:nvPr/>
            </p:nvGrpSpPr>
            <p:grpSpPr bwMode="auto">
              <a:xfrm>
                <a:off x="4460" y="12578"/>
                <a:ext cx="2770" cy="2310"/>
                <a:chOff x="4538" y="12788"/>
                <a:chExt cx="2770" cy="2310"/>
              </a:xfrm>
            </p:grpSpPr>
            <p:pic>
              <p:nvPicPr>
                <p:cNvPr id="28737" name="Picture 65" descr="100_7522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8" y="12788"/>
                  <a:ext cx="2727" cy="23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738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4927" y="14032"/>
                  <a:ext cx="970" cy="8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tIns="10800" rIns="18000" bIns="10800"/>
                <a:lstStyle>
                  <a:lvl1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defTabSz="914400"/>
                  <a:r>
                    <a:rPr lang="en-US" altLang="en-US" sz="1200" dirty="0">
                      <a:solidFill>
                        <a:srgbClr val="FFFF00"/>
                      </a:solidFill>
                      <a:latin typeface="Arial" panose="020B0604020202020204" pitchFamily="34" charset="0"/>
                    </a:rPr>
                    <a:t>platinum</a:t>
                  </a:r>
                </a:p>
                <a:p>
                  <a:pPr defTabSz="914400"/>
                  <a:r>
                    <a:rPr lang="en-US" altLang="en-US" sz="1200" dirty="0" err="1">
                      <a:solidFill>
                        <a:srgbClr val="FFFF00"/>
                      </a:solidFill>
                      <a:latin typeface="Arial" panose="020B0604020202020204" pitchFamily="34" charset="0"/>
                    </a:rPr>
                    <a:t>microdisc</a:t>
                  </a:r>
                  <a:endParaRPr lang="en-US" altLang="en-US" sz="1200" dirty="0">
                    <a:solidFill>
                      <a:srgbClr val="FFFF00"/>
                    </a:solidFill>
                    <a:latin typeface="Arial" panose="020B0604020202020204" pitchFamily="34" charset="0"/>
                  </a:endParaRPr>
                </a:p>
                <a:p>
                  <a:pPr defTabSz="914400"/>
                  <a:r>
                    <a:rPr lang="en-US" altLang="en-US" sz="1200" dirty="0">
                      <a:solidFill>
                        <a:srgbClr val="FFFF00"/>
                      </a:solidFill>
                      <a:latin typeface="Arial" panose="020B0604020202020204" pitchFamily="34" charset="0"/>
                    </a:rPr>
                    <a:t>electrode</a:t>
                  </a:r>
                  <a:endParaRPr lang="en-US" altLang="en-US" sz="12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739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6427" y="13091"/>
                  <a:ext cx="881" cy="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tIns="10800" rIns="18000" bIns="10800"/>
                <a:lstStyle>
                  <a:lvl1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defTabSz="914400"/>
                  <a:r>
                    <a:rPr lang="en-US" altLang="en-US" sz="1200" dirty="0">
                      <a:solidFill>
                        <a:srgbClr val="FFFF00"/>
                      </a:solidFill>
                      <a:latin typeface="Arial" panose="020B0604020202020204" pitchFamily="34" charset="0"/>
                    </a:rPr>
                    <a:t>reference </a:t>
                  </a:r>
                </a:p>
                <a:p>
                  <a:pPr defTabSz="914400"/>
                  <a:r>
                    <a:rPr lang="en-US" altLang="en-US" sz="1200" dirty="0">
                      <a:solidFill>
                        <a:srgbClr val="FFFF00"/>
                      </a:solidFill>
                      <a:latin typeface="Arial" panose="020B0604020202020204" pitchFamily="34" charset="0"/>
                    </a:rPr>
                    <a:t>electrode</a:t>
                  </a:r>
                  <a:endParaRPr lang="en-US" altLang="en-US" sz="12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740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4596" y="13032"/>
                  <a:ext cx="1250" cy="6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tIns="10800" rIns="18000" bIns="10800"/>
                <a:lstStyle>
                  <a:lvl1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defTabSz="914400"/>
                  <a:r>
                    <a:rPr lang="en-US" altLang="en-US" sz="1200" dirty="0">
                      <a:solidFill>
                        <a:srgbClr val="FFFF00"/>
                      </a:solidFill>
                      <a:latin typeface="Arial" panose="020B0604020202020204" pitchFamily="34" charset="0"/>
                    </a:rPr>
                    <a:t>pre-amplifier </a:t>
                  </a:r>
                </a:p>
                <a:p>
                  <a:pPr defTabSz="914400"/>
                  <a:r>
                    <a:rPr lang="en-US" altLang="en-US" sz="1200" dirty="0">
                      <a:solidFill>
                        <a:srgbClr val="FFFF00"/>
                      </a:solidFill>
                      <a:latin typeface="Arial" panose="020B0604020202020204" pitchFamily="34" charset="0"/>
                    </a:rPr>
                    <a:t>head</a:t>
                  </a:r>
                  <a:endParaRPr lang="en-US" altLang="en-US" sz="1200" dirty="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8741" name="Group 69"/>
            <p:cNvGrpSpPr>
              <a:grpSpLocks/>
            </p:cNvGrpSpPr>
            <p:nvPr/>
          </p:nvGrpSpPr>
          <p:grpSpPr bwMode="auto">
            <a:xfrm>
              <a:off x="1924" y="2990"/>
              <a:ext cx="1134" cy="856"/>
              <a:chOff x="5057" y="12597"/>
              <a:chExt cx="2835" cy="2141"/>
            </a:xfrm>
          </p:grpSpPr>
          <p:pic>
            <p:nvPicPr>
              <p:cNvPr id="28742" name="Picture 7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7" y="12733"/>
                <a:ext cx="2835" cy="20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8743" name="Rectangle 71"/>
              <p:cNvSpPr>
                <a:spLocks noChangeAspect="1" noChangeArrowheads="1"/>
              </p:cNvSpPr>
              <p:nvPr/>
            </p:nvSpPr>
            <p:spPr bwMode="auto">
              <a:xfrm>
                <a:off x="6127" y="13262"/>
                <a:ext cx="581" cy="1147"/>
              </a:xfrm>
              <a:prstGeom prst="rect">
                <a:avLst/>
              </a:prstGeom>
              <a:solidFill>
                <a:srgbClr val="FF99FF">
                  <a:alpha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28744" name="Line 72"/>
              <p:cNvSpPr>
                <a:spLocks noChangeAspect="1" noChangeShapeType="1"/>
              </p:cNvSpPr>
              <p:nvPr/>
            </p:nvSpPr>
            <p:spPr bwMode="auto">
              <a:xfrm>
                <a:off x="6119" y="13300"/>
                <a:ext cx="0" cy="109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45" name="Line 73"/>
              <p:cNvSpPr>
                <a:spLocks noChangeAspect="1" noChangeShapeType="1"/>
              </p:cNvSpPr>
              <p:nvPr/>
            </p:nvSpPr>
            <p:spPr bwMode="auto">
              <a:xfrm>
                <a:off x="6714" y="13294"/>
                <a:ext cx="0" cy="111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46" name="Text Box 74"/>
              <p:cNvSpPr txBox="1">
                <a:spLocks noChangeAspect="1" noChangeArrowheads="1"/>
              </p:cNvSpPr>
              <p:nvPr/>
            </p:nvSpPr>
            <p:spPr bwMode="auto">
              <a:xfrm>
                <a:off x="6145" y="13551"/>
                <a:ext cx="536" cy="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0800" rIns="18000" bIns="10800"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defTabSz="914400"/>
                <a:r>
                  <a:rPr lang="en-US" altLang="en-US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region of </a:t>
                </a:r>
                <a:r>
                  <a:rPr lang="en-US" altLang="en-US" sz="8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diffusion</a:t>
                </a:r>
              </a:p>
              <a:p>
                <a:pPr algn="ctr" defTabSz="914400"/>
                <a:r>
                  <a:rPr lang="en-US" altLang="en-US" sz="800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control</a:t>
                </a:r>
                <a:endParaRPr lang="en-US" altLang="en-US" sz="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47" name="Text Box 75"/>
              <p:cNvSpPr txBox="1">
                <a:spLocks noChangeArrowheads="1"/>
              </p:cNvSpPr>
              <p:nvPr/>
            </p:nvSpPr>
            <p:spPr bwMode="auto">
              <a:xfrm>
                <a:off x="5482" y="12597"/>
                <a:ext cx="2062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8000" tIns="10800" rIns="18000" bIns="10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defTabSz="914400"/>
                <a:r>
                  <a:rPr lang="en-US" altLang="en-US" sz="800" dirty="0" err="1">
                    <a:latin typeface="Arial" panose="020B0604020202020204" pitchFamily="34" charset="0"/>
                  </a:rPr>
                  <a:t>Voltammogram</a:t>
                </a:r>
                <a:r>
                  <a:rPr lang="en-US" altLang="en-US" sz="800" dirty="0">
                    <a:latin typeface="Arial" panose="020B0604020202020204" pitchFamily="34" charset="0"/>
                  </a:rPr>
                  <a:t> for the reduction of dissolved oxygen in 0.05M </a:t>
                </a:r>
                <a:r>
                  <a:rPr lang="en-US" altLang="en-US" sz="800" dirty="0" err="1">
                    <a:latin typeface="Arial" panose="020B0604020202020204" pitchFamily="34" charset="0"/>
                  </a:rPr>
                  <a:t>NaCl</a:t>
                </a:r>
                <a:endParaRPr lang="en-US" altLang="en-US" sz="800" dirty="0">
                  <a:latin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28752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891500"/>
              </p:ext>
            </p:extLst>
          </p:nvPr>
        </p:nvGraphicFramePr>
        <p:xfrm>
          <a:off x="285211" y="1876504"/>
          <a:ext cx="1144588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" name="Equation" r:id="rId10" imgW="1040948" imgH="418918" progId="Equation.DSMT4">
                  <p:embed/>
                </p:oleObj>
              </mc:Choice>
              <mc:Fallback>
                <p:oleObj name="Equation" r:id="rId10" imgW="1040948" imgH="41891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211" y="1876504"/>
                        <a:ext cx="1144588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4746332" y="2409053"/>
            <a:ext cx="4225616" cy="2565680"/>
            <a:chOff x="4746332" y="2409053"/>
            <a:chExt cx="4225616" cy="2565680"/>
          </a:xfrm>
        </p:grpSpPr>
        <p:grpSp>
          <p:nvGrpSpPr>
            <p:cNvPr id="13" name="Group 12"/>
            <p:cNvGrpSpPr/>
            <p:nvPr/>
          </p:nvGrpSpPr>
          <p:grpSpPr>
            <a:xfrm>
              <a:off x="4746332" y="4147042"/>
              <a:ext cx="2183398" cy="827691"/>
              <a:chOff x="136310" y="3961840"/>
              <a:chExt cx="2183398" cy="827691"/>
            </a:xfrm>
          </p:grpSpPr>
          <p:pic>
            <p:nvPicPr>
              <p:cNvPr id="28703" name="Picture 31" descr="100_3026_red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825" y="3993073"/>
                <a:ext cx="2075651" cy="7381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704" name="Line 32"/>
              <p:cNvSpPr>
                <a:spLocks noChangeAspect="1" noChangeShapeType="1"/>
              </p:cNvSpPr>
              <p:nvPr/>
            </p:nvSpPr>
            <p:spPr bwMode="auto">
              <a:xfrm>
                <a:off x="221621" y="4555263"/>
                <a:ext cx="21404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05" name="Text Box 33"/>
              <p:cNvSpPr txBox="1">
                <a:spLocks noChangeAspect="1" noChangeArrowheads="1"/>
              </p:cNvSpPr>
              <p:nvPr/>
            </p:nvSpPr>
            <p:spPr bwMode="auto">
              <a:xfrm>
                <a:off x="136310" y="4567452"/>
                <a:ext cx="386947" cy="199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8000" rIns="18000" bIns="18000"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defTabSz="914400"/>
                <a:r>
                  <a:rPr lang="en-US" altLang="en-US" sz="7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1 cm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8706" name="Text Box 34"/>
              <p:cNvSpPr txBox="1">
                <a:spLocks noChangeAspect="1" noChangeArrowheads="1"/>
              </p:cNvSpPr>
              <p:nvPr/>
            </p:nvSpPr>
            <p:spPr bwMode="auto">
              <a:xfrm>
                <a:off x="1365793" y="3993073"/>
                <a:ext cx="864000" cy="194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8000" rIns="18000" bIns="18000"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defTabSz="914400"/>
                <a:r>
                  <a:rPr lang="en-US" altLang="en-US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glass micropipette</a:t>
                </a:r>
                <a:endParaRPr lang="en-US" altLang="en-US" sz="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07" name="Text Box 35"/>
              <p:cNvSpPr txBox="1">
                <a:spLocks noChangeAspect="1" noChangeArrowheads="1"/>
              </p:cNvSpPr>
              <p:nvPr/>
            </p:nvSpPr>
            <p:spPr bwMode="auto">
              <a:xfrm>
                <a:off x="169063" y="3961840"/>
                <a:ext cx="1364217" cy="293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defTabSz="914400"/>
                <a:r>
                  <a:rPr lang="en-US" altLang="en-US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Ag wire with </a:t>
                </a:r>
                <a:r>
                  <a:rPr lang="en-US" altLang="en-US" sz="8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AgCl</a:t>
                </a:r>
                <a:r>
                  <a:rPr lang="en-US" altLang="en-US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coat</a:t>
                </a:r>
                <a:endParaRPr lang="en-US" altLang="en-US" sz="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08" name="Text Box 36"/>
              <p:cNvSpPr txBox="1">
                <a:spLocks noChangeAspect="1" noChangeArrowheads="1"/>
              </p:cNvSpPr>
              <p:nvPr/>
            </p:nvSpPr>
            <p:spPr bwMode="auto">
              <a:xfrm>
                <a:off x="915708" y="4425757"/>
                <a:ext cx="1404000" cy="363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defTabSz="914400"/>
                <a:r>
                  <a:rPr lang="en-US" altLang="en-US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Filling solution: </a:t>
                </a:r>
              </a:p>
              <a:p>
                <a:pPr defTabSz="914400"/>
                <a:r>
                  <a:rPr lang="en-US" altLang="en-US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0.1M </a:t>
                </a:r>
                <a:r>
                  <a:rPr lang="en-US" altLang="en-US" sz="8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KCl</a:t>
                </a:r>
                <a:r>
                  <a:rPr lang="en-US" altLang="en-US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+ 0.01M KH</a:t>
                </a:r>
                <a:r>
                  <a:rPr lang="en-US" altLang="en-US" sz="800" baseline="-25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n-US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PO</a:t>
                </a:r>
                <a:r>
                  <a:rPr lang="en-US" altLang="en-US" sz="800" baseline="-25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4</a:t>
                </a:r>
                <a:endParaRPr lang="en-US" altLang="en-US" sz="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09" name="Line 37"/>
              <p:cNvSpPr>
                <a:spLocks noChangeAspect="1" noChangeShapeType="1"/>
              </p:cNvSpPr>
              <p:nvPr/>
            </p:nvSpPr>
            <p:spPr bwMode="auto">
              <a:xfrm>
                <a:off x="1205745" y="4135511"/>
                <a:ext cx="162712" cy="2160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10" name="Line 38"/>
              <p:cNvSpPr>
                <a:spLocks noChangeAspect="1" noChangeShapeType="1"/>
              </p:cNvSpPr>
              <p:nvPr/>
            </p:nvSpPr>
            <p:spPr bwMode="auto">
              <a:xfrm>
                <a:off x="1749605" y="4141619"/>
                <a:ext cx="127967" cy="1706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11" name="Line 39"/>
              <p:cNvSpPr>
                <a:spLocks noChangeAspect="1" noChangeShapeType="1"/>
              </p:cNvSpPr>
              <p:nvPr/>
            </p:nvSpPr>
            <p:spPr bwMode="auto">
              <a:xfrm flipV="1">
                <a:off x="1834154" y="4378531"/>
                <a:ext cx="204137" cy="1706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91692" y="4181307"/>
              <a:ext cx="2078734" cy="645321"/>
              <a:chOff x="2281670" y="3996105"/>
              <a:chExt cx="2078734" cy="645321"/>
            </a:xfrm>
          </p:grpSpPr>
          <p:pic>
            <p:nvPicPr>
              <p:cNvPr id="28713" name="Picture 41" descr="100_3027_red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69"/>
              <a:stretch>
                <a:fillRect/>
              </a:stretch>
            </p:blipFill>
            <p:spPr bwMode="auto">
              <a:xfrm>
                <a:off x="2281670" y="3996105"/>
                <a:ext cx="2078734" cy="6453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714" name="Line 42"/>
              <p:cNvSpPr>
                <a:spLocks noChangeAspect="1" noChangeShapeType="1"/>
              </p:cNvSpPr>
              <p:nvPr/>
            </p:nvSpPr>
            <p:spPr bwMode="auto">
              <a:xfrm>
                <a:off x="3819948" y="4421758"/>
                <a:ext cx="281281" cy="7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15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3753630" y="4436960"/>
                <a:ext cx="438310" cy="192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8000" rIns="18000" bIns="18000"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defTabSz="914400"/>
                <a:r>
                  <a:rPr lang="en-US" altLang="en-US" sz="10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25 µm</a:t>
                </a:r>
                <a:endParaRPr lang="en-US" altLang="en-US" sz="10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716" name="Line 44"/>
              <p:cNvSpPr>
                <a:spLocks noChangeAspect="1" noChangeShapeType="1"/>
              </p:cNvSpPr>
              <p:nvPr/>
            </p:nvSpPr>
            <p:spPr bwMode="auto">
              <a:xfrm>
                <a:off x="3877882" y="4121521"/>
                <a:ext cx="130350" cy="1725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17" name="Text Box 45"/>
              <p:cNvSpPr txBox="1">
                <a:spLocks noChangeArrowheads="1"/>
              </p:cNvSpPr>
              <p:nvPr/>
            </p:nvSpPr>
            <p:spPr bwMode="auto">
              <a:xfrm>
                <a:off x="2385339" y="4005226"/>
                <a:ext cx="1944000" cy="136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0800" rIns="18000" bIns="10800"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defTabSz="914400"/>
                <a:r>
                  <a:rPr lang="en-US" altLang="en-US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pH sensitive </a:t>
                </a:r>
                <a:r>
                  <a:rPr lang="en-US" altLang="en-US" sz="8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ionophore</a:t>
                </a:r>
                <a:r>
                  <a:rPr lang="en-US" altLang="en-US" sz="8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FLUKA ref. 95293</a:t>
                </a:r>
                <a:endParaRPr lang="en-US" altLang="en-US" sz="8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895499" y="2409053"/>
              <a:ext cx="2076449" cy="1726567"/>
              <a:chOff x="2285477" y="2223851"/>
              <a:chExt cx="2076449" cy="1726567"/>
            </a:xfrm>
          </p:grpSpPr>
          <p:sp>
            <p:nvSpPr>
              <p:cNvPr id="28725" name="Rectangle 53"/>
              <p:cNvSpPr>
                <a:spLocks noChangeArrowheads="1"/>
              </p:cNvSpPr>
              <p:nvPr/>
            </p:nvSpPr>
            <p:spPr bwMode="auto">
              <a:xfrm>
                <a:off x="2285477" y="2223851"/>
                <a:ext cx="2076449" cy="1726567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28720" name="Picture 48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8" t="7710" r="10629"/>
              <a:stretch/>
            </p:blipFill>
            <p:spPr bwMode="auto">
              <a:xfrm>
                <a:off x="2362200" y="2537459"/>
                <a:ext cx="1889760" cy="13911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8721" name="Line 49"/>
              <p:cNvSpPr>
                <a:spLocks noChangeAspect="1" noChangeShapeType="1"/>
              </p:cNvSpPr>
              <p:nvPr/>
            </p:nvSpPr>
            <p:spPr bwMode="auto">
              <a:xfrm>
                <a:off x="3116166" y="2743275"/>
                <a:ext cx="863474" cy="801620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22" name="Text Box 50"/>
              <p:cNvSpPr txBox="1">
                <a:spLocks noChangeAspect="1" noChangeArrowheads="1"/>
              </p:cNvSpPr>
              <p:nvPr/>
            </p:nvSpPr>
            <p:spPr bwMode="auto">
              <a:xfrm>
                <a:off x="3101742" y="3539331"/>
                <a:ext cx="408132" cy="146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0800" rIns="18000" bIns="10800"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defTabSz="914400"/>
                <a:r>
                  <a:rPr lang="en-US" altLang="en-US" sz="600">
                    <a:solidFill>
                      <a:srgbClr val="FF0000"/>
                    </a:solidFill>
                    <a:latin typeface="Arial" panose="020B0604020202020204" pitchFamily="34" charset="0"/>
                  </a:rPr>
                  <a:t>r</a:t>
                </a:r>
                <a:r>
                  <a:rPr lang="en-US" altLang="en-US" sz="600" baseline="30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n-US" sz="600">
                    <a:solidFill>
                      <a:srgbClr val="FF0000"/>
                    </a:solidFill>
                    <a:latin typeface="Arial" panose="020B0604020202020204" pitchFamily="34" charset="0"/>
                  </a:rPr>
                  <a:t>=0.997</a:t>
                </a:r>
                <a:endParaRPr lang="en-US" altLang="en-US">
                  <a:latin typeface="Arial" panose="020B0604020202020204" pitchFamily="34" charset="0"/>
                </a:endParaRPr>
              </a:p>
            </p:txBody>
          </p:sp>
          <p:graphicFrame>
            <p:nvGraphicFramePr>
              <p:cNvPr id="28723" name="Object 5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1968148"/>
                  </p:ext>
                </p:extLst>
              </p:nvPr>
            </p:nvGraphicFramePr>
            <p:xfrm>
              <a:off x="2730158" y="3320084"/>
              <a:ext cx="1002818" cy="2222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51" name="Equation" r:id="rId15" imgW="1892160" imgH="419040" progId="Equation.DSMT4">
                      <p:embed/>
                    </p:oleObj>
                  </mc:Choice>
                  <mc:Fallback>
                    <p:oleObj name="Equation" r:id="rId15" imgW="1892160" imgH="4190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30158" y="3320084"/>
                            <a:ext cx="1002818" cy="2222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724" name="Text Box 52"/>
              <p:cNvSpPr txBox="1">
                <a:spLocks noChangeArrowheads="1"/>
              </p:cNvSpPr>
              <p:nvPr/>
            </p:nvSpPr>
            <p:spPr bwMode="auto">
              <a:xfrm>
                <a:off x="2340202" y="2246689"/>
                <a:ext cx="1980000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0800" rIns="18000" bIns="10800"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defTabSz="914400"/>
                <a:r>
                  <a:rPr lang="en-GB" altLang="en-US" sz="10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Potentiometric response with commercial pH buffers.</a:t>
                </a:r>
                <a:endParaRPr lang="en-US" altLang="en-US" sz="100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782500" y="2409053"/>
              <a:ext cx="2076830" cy="1728471"/>
              <a:chOff x="172478" y="2223851"/>
              <a:chExt cx="2076830" cy="1728471"/>
            </a:xfrm>
          </p:grpSpPr>
          <p:pic>
            <p:nvPicPr>
              <p:cNvPr id="28701" name="Picture 29" descr="100_7483_red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478" y="2223851"/>
                <a:ext cx="2076830" cy="17284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689053" y="2789951"/>
                <a:ext cx="438310" cy="192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8000" rIns="18000" bIns="18000"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defTabSz="914400"/>
                <a:r>
                  <a:rPr lang="en-US" altLang="en-US" sz="1200" dirty="0" smtClean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ISME</a:t>
                </a:r>
                <a:endParaRPr lang="en-US" altLang="en-US" sz="1200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3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1432992" y="2457460"/>
                <a:ext cx="438310" cy="192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8000" rIns="18000" bIns="18000"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defTabSz="914400"/>
                <a:r>
                  <a:rPr lang="en-US" altLang="en-US" sz="12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R</a:t>
                </a:r>
                <a:r>
                  <a:rPr lang="en-US" altLang="en-US" sz="1200" dirty="0" smtClean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E</a:t>
                </a:r>
                <a:endParaRPr lang="en-US" altLang="en-US" sz="1200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4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1185331" y="3553282"/>
                <a:ext cx="576000" cy="252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18000" rIns="18000" bIns="18000"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defTabSz="914400"/>
                <a:r>
                  <a:rPr lang="en-US" altLang="en-US" sz="1200" dirty="0" smtClean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sample</a:t>
                </a:r>
                <a:endParaRPr lang="en-US" altLang="en-US" sz="1200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352454" y="3613824"/>
                <a:ext cx="410267" cy="180000"/>
                <a:chOff x="352454" y="3613824"/>
                <a:chExt cx="410267" cy="180000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V="1">
                  <a:off x="472440" y="3791825"/>
                  <a:ext cx="180000" cy="0"/>
                </a:xfrm>
                <a:prstGeom prst="line">
                  <a:avLst/>
                </a:prstGeom>
                <a:ln w="190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 Box 4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2454" y="3613824"/>
                  <a:ext cx="410267" cy="1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tIns="18000" rIns="18000" bIns="18000" anchor="ctr" anchorCtr="0"/>
                <a:lstStyle>
                  <a:lvl1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algn="ctr" defTabSz="914400"/>
                  <a:r>
                    <a:rPr lang="en-US" altLang="en-US" sz="1200" dirty="0" smtClean="0">
                      <a:solidFill>
                        <a:srgbClr val="FFFF00"/>
                      </a:solidFill>
                      <a:latin typeface="Arial" panose="020B0604020202020204" pitchFamily="34" charset="0"/>
                    </a:rPr>
                    <a:t>1 cm</a:t>
                  </a:r>
                  <a:endParaRPr lang="en-US" altLang="en-US" sz="1200" dirty="0">
                    <a:solidFill>
                      <a:srgbClr val="FFFF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500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7818</TotalTime>
  <Words>1081</Words>
  <Application>Microsoft Office PowerPoint</Application>
  <PresentationFormat>On-screen Show (4:3)</PresentationFormat>
  <Paragraphs>343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Cambria Math</vt:lpstr>
      <vt:lpstr>Symbol</vt:lpstr>
      <vt:lpstr>Times New Roman</vt:lpstr>
      <vt:lpstr>Trebuchet MS</vt:lpstr>
      <vt:lpstr>Wingdings 3</vt:lpstr>
      <vt:lpstr>Facet</vt:lpstr>
      <vt:lpstr>Equation</vt:lpstr>
      <vt:lpstr>Equation.DSMT4</vt:lpstr>
      <vt:lpstr>THE SEPARATION OF ANODIC AND CATHODIC DEFECTS ON ORGANIC COATINGS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</cp:lastModifiedBy>
  <cp:revision>147</cp:revision>
  <cp:lastPrinted>2015-12-30T23:37:02Z</cp:lastPrinted>
  <dcterms:created xsi:type="dcterms:W3CDTF">2014-12-29T21:04:36Z</dcterms:created>
  <dcterms:modified xsi:type="dcterms:W3CDTF">2015-12-30T23:39:36Z</dcterms:modified>
</cp:coreProperties>
</file>